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7"/>
  </p:notesMasterIdLst>
  <p:sldIdLst>
    <p:sldId id="267" r:id="rId2"/>
    <p:sldId id="257" r:id="rId3"/>
    <p:sldId id="273" r:id="rId4"/>
    <p:sldId id="330" r:id="rId5"/>
    <p:sldId id="284" r:id="rId6"/>
    <p:sldId id="282" r:id="rId7"/>
    <p:sldId id="285" r:id="rId8"/>
    <p:sldId id="274" r:id="rId9"/>
    <p:sldId id="283" r:id="rId10"/>
    <p:sldId id="286" r:id="rId11"/>
    <p:sldId id="287" r:id="rId12"/>
    <p:sldId id="288" r:id="rId13"/>
    <p:sldId id="289" r:id="rId14"/>
    <p:sldId id="299" r:id="rId15"/>
    <p:sldId id="290" r:id="rId16"/>
    <p:sldId id="291" r:id="rId17"/>
    <p:sldId id="304" r:id="rId18"/>
    <p:sldId id="275" r:id="rId19"/>
    <p:sldId id="303" r:id="rId20"/>
    <p:sldId id="305" r:id="rId21"/>
    <p:sldId id="307" r:id="rId22"/>
    <p:sldId id="308" r:id="rId23"/>
    <p:sldId id="309" r:id="rId24"/>
    <p:sldId id="312" r:id="rId25"/>
    <p:sldId id="313" r:id="rId26"/>
    <p:sldId id="314" r:id="rId27"/>
    <p:sldId id="306" r:id="rId28"/>
    <p:sldId id="315" r:id="rId29"/>
    <p:sldId id="276" r:id="rId30"/>
    <p:sldId id="316" r:id="rId31"/>
    <p:sldId id="319" r:id="rId32"/>
    <p:sldId id="327" r:id="rId33"/>
    <p:sldId id="328" r:id="rId34"/>
    <p:sldId id="320" r:id="rId35"/>
    <p:sldId id="321" r:id="rId36"/>
    <p:sldId id="322" r:id="rId37"/>
    <p:sldId id="323" r:id="rId38"/>
    <p:sldId id="277" r:id="rId39"/>
    <p:sldId id="324" r:id="rId40"/>
    <p:sldId id="278" r:id="rId41"/>
    <p:sldId id="325" r:id="rId42"/>
    <p:sldId id="326" r:id="rId43"/>
    <p:sldId id="279" r:id="rId44"/>
    <p:sldId id="280" r:id="rId45"/>
    <p:sldId id="272" r:id="rId4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F9F9F"/>
    <a:srgbClr val="FA8100"/>
    <a:srgbClr val="FBA140"/>
    <a:srgbClr val="FDC080"/>
    <a:srgbClr val="FEE0BF"/>
    <a:srgbClr val="FF7F0E"/>
    <a:srgbClr val="E24632"/>
    <a:srgbClr val="B9CCFD"/>
    <a:srgbClr val="FFDD95"/>
    <a:srgbClr val="1F77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>
        <p:scale>
          <a:sx n="82" d="100"/>
          <a:sy n="82" d="100"/>
        </p:scale>
        <p:origin x="43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832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kimjh\&#49328;&#45824;&#53945;_&#45936;&#51060;&#53552;&#48516;&#49437;%20&#50508;&#44256;&#47532;&#51608;%20&#44060;&#48156;\megaIT_da\2&#52264;%20&#54532;&#47196;&#51229;&#53944;\semi_project_2\&#54028;&#51068;\&#51333;&#54788;\ppt&#45236;%20&#44536;&#47000;&#54532;%20&#45936;&#51060;&#53552;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kimjh\&#49328;&#45824;&#53945;_&#45936;&#51060;&#53552;&#48516;&#49437;%20&#50508;&#44256;&#47532;&#51608;%20&#44060;&#48156;\megaIT_da\2&#52264;%20&#54532;&#47196;&#51229;&#53944;\semi_project_2\&#54028;&#51068;\&#51333;&#54788;\ppt&#45236;%20&#44536;&#47000;&#54532;%20&#45936;&#51060;&#53552;.xlsx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kimjh\&#49328;&#45824;&#53945;_&#45936;&#51060;&#53552;&#48516;&#49437;%20&#50508;&#44256;&#47532;&#51608;%20&#44060;&#48156;\megaIT_da\2&#52264;%20&#54532;&#47196;&#51229;&#53944;\semi_project_2\&#54028;&#51068;\&#51333;&#54788;\ppt&#45236;%20&#44536;&#47000;&#54532;%20&#45936;&#51060;&#53552;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kimjh\&#49328;&#45824;&#53945;_&#45936;&#51060;&#53552;&#48516;&#49437;%20&#50508;&#44256;&#47532;&#51608;%20&#44060;&#48156;\megaIT_da\2&#52264;%20&#54532;&#47196;&#51229;&#53944;\semi_project_2\&#54028;&#51068;\&#51333;&#54788;\ppt&#45236;%20&#44536;&#47000;&#54532;%20&#45936;&#51060;&#53552;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kimjh\&#49328;&#45824;&#53945;_&#45936;&#51060;&#53552;&#48516;&#49437;%20&#50508;&#44256;&#47532;&#51608;%20&#44060;&#48156;\megaIT_da\2&#52264;%20&#54532;&#47196;&#51229;&#53944;\semi_project_2\&#54028;&#51068;\&#51333;&#54788;\ppt&#45236;%20&#44536;&#47000;&#54532;%20&#45936;&#51060;&#53552;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kimjh\&#49328;&#45824;&#53945;_&#45936;&#51060;&#53552;&#48516;&#49437;%20&#50508;&#44256;&#47532;&#51608;%20&#44060;&#48156;\megaIT_da\2&#52264;%20&#54532;&#47196;&#51229;&#53944;\semi_project_2\&#54028;&#51068;\&#51333;&#54788;\ppt&#45236;%20&#44536;&#47000;&#54532;%20&#45936;&#51060;&#53552;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kimjh\&#49328;&#45824;&#53945;_&#45936;&#51060;&#53552;&#48516;&#49437;%20&#50508;&#44256;&#47532;&#51608;%20&#44060;&#48156;\megaIT_da\2&#52264;%20&#54532;&#47196;&#51229;&#53944;\semi_project_2\&#54028;&#51068;\&#51333;&#54788;\ppt&#45236;%20&#44536;&#47000;&#54532;%20&#45936;&#51060;&#53552;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kimjh\&#49328;&#45824;&#53945;_&#45936;&#51060;&#53552;&#48516;&#49437;%20&#50508;&#44256;&#47532;&#51608;%20&#44060;&#48156;\megaIT_da\2&#52264;%20&#54532;&#47196;&#51229;&#53944;\semi_project_2\&#54028;&#51068;\&#51333;&#54788;\ppt&#45236;%20&#44536;&#47000;&#54532;%20&#45936;&#51060;&#53552;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kimjh\&#49328;&#45824;&#53945;_&#45936;&#51060;&#53552;&#48516;&#49437;%20&#50508;&#44256;&#47532;&#51608;%20&#44060;&#48156;\megaIT_da\2&#52264;%20&#54532;&#47196;&#51229;&#53944;\semi_project_2\&#54028;&#51068;\&#51333;&#54788;\ppt&#45236;%20&#44536;&#47000;&#54532;%20&#45936;&#51060;&#53552;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kimjh\&#49328;&#45824;&#53945;_&#45936;&#51060;&#53552;&#48516;&#49437;%20&#50508;&#44256;&#47532;&#51608;%20&#44060;&#48156;\megaIT_da\2&#52264;%20&#54532;&#47196;&#51229;&#53944;\semi_project_2\&#54028;&#51068;\&#51333;&#54788;\ppt&#45236;%20&#44536;&#47000;&#54532;%20&#45936;&#51060;&#53552;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FF984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'분류 목적'!$A$14:$A$18</c:f>
              <c:strCache>
                <c:ptCount val="5"/>
                <c:pt idx="0">
                  <c:v>식도락</c:v>
                </c:pt>
                <c:pt idx="1">
                  <c:v>자연경관</c:v>
                </c:pt>
                <c:pt idx="2">
                  <c:v>쇼핑</c:v>
                </c:pt>
                <c:pt idx="3">
                  <c:v>티레킹</c:v>
                </c:pt>
                <c:pt idx="4">
                  <c:v>박물관</c:v>
                </c:pt>
              </c:strCache>
            </c:strRef>
          </c:cat>
          <c:val>
            <c:numRef>
              <c:f>'분류 목적'!$B$14:$B$18</c:f>
              <c:numCache>
                <c:formatCode>0.0</c:formatCode>
                <c:ptCount val="5"/>
                <c:pt idx="0">
                  <c:v>98.3</c:v>
                </c:pt>
                <c:pt idx="1">
                  <c:v>85.8</c:v>
                </c:pt>
                <c:pt idx="2">
                  <c:v>82.9</c:v>
                </c:pt>
                <c:pt idx="3">
                  <c:v>55.1</c:v>
                </c:pt>
                <c:pt idx="4">
                  <c:v>41.1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417-44DF-8166-F1EBB2BA97C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88526200"/>
        <c:axId val="488523576"/>
      </c:barChart>
      <c:catAx>
        <c:axId val="4885262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88523576"/>
        <c:crosses val="autoZero"/>
        <c:auto val="1"/>
        <c:lblAlgn val="ctr"/>
        <c:lblOffset val="100"/>
        <c:noMultiLvlLbl val="0"/>
      </c:catAx>
      <c:valAx>
        <c:axId val="488523576"/>
        <c:scaling>
          <c:orientation val="minMax"/>
        </c:scaling>
        <c:delete val="1"/>
        <c:axPos val="l"/>
        <c:numFmt formatCode="0.0" sourceLinked="1"/>
        <c:majorTickMark val="none"/>
        <c:minorTickMark val="none"/>
        <c:tickLblPos val="nextTo"/>
        <c:crossAx val="488526200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+mn-cs"/>
              </a:defRPr>
            </a:pPr>
            <a:r>
              <a:rPr lang="ko-KR" altLang="en-US" sz="1400" b="1" i="0" baseline="0" dirty="0">
                <a:solidFill>
                  <a:sysClr val="windowText" lastClr="000000"/>
                </a:solidFill>
                <a:effectLst/>
                <a:latin typeface="Noto Sans KR" panose="020B0200000000000000" pitchFamily="50" charset="-127"/>
                <a:ea typeface="Noto Sans KR" panose="020B0200000000000000" pitchFamily="50" charset="-127"/>
              </a:rPr>
              <a:t>국내선</a:t>
            </a:r>
            <a:r>
              <a:rPr lang="ko-KR" altLang="ko-KR" sz="1400" b="1" i="0" baseline="0" dirty="0">
                <a:solidFill>
                  <a:sysClr val="windowText" lastClr="000000"/>
                </a:solidFill>
                <a:effectLst/>
                <a:latin typeface="Noto Sans KR" panose="020B0200000000000000" pitchFamily="50" charset="-127"/>
                <a:ea typeface="Noto Sans KR" panose="020B0200000000000000" pitchFamily="50" charset="-127"/>
              </a:rPr>
              <a:t> 항공여객실적 변화 추이</a:t>
            </a:r>
            <a:endParaRPr lang="ko-KR" altLang="ko-KR" sz="1400" dirty="0">
              <a:solidFill>
                <a:sysClr val="windowText" lastClr="000000"/>
              </a:solidFill>
              <a:effectLst/>
              <a:latin typeface="Noto Sans KR" panose="020B0200000000000000" pitchFamily="50" charset="-127"/>
              <a:ea typeface="Noto Sans KR" panose="020B0200000000000000" pitchFamily="50" charset="-127"/>
            </a:endParaRP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문헌조사!$A$34</c:f>
              <c:strCache>
                <c:ptCount val="1"/>
                <c:pt idx="0">
                  <c:v>2019년</c:v>
                </c:pt>
              </c:strCache>
            </c:strRef>
          </c:tx>
          <c:spPr>
            <a:solidFill>
              <a:srgbClr val="B9CCFD"/>
            </a:solidFill>
            <a:ln>
              <a:noFill/>
            </a:ln>
            <a:effectLst/>
          </c:spPr>
          <c:invertIfNegative val="0"/>
          <c:cat>
            <c:strRef>
              <c:f>문헌조사!$B$33:$M$33</c:f>
              <c:strCache>
                <c:ptCount val="12"/>
                <c:pt idx="0">
                  <c:v> 1월 </c:v>
                </c:pt>
                <c:pt idx="1">
                  <c:v> 2월 </c:v>
                </c:pt>
                <c:pt idx="2">
                  <c:v> 3월 </c:v>
                </c:pt>
                <c:pt idx="3">
                  <c:v> 4월 </c:v>
                </c:pt>
                <c:pt idx="4">
                  <c:v> 5월 </c:v>
                </c:pt>
                <c:pt idx="5">
                  <c:v> 6월 </c:v>
                </c:pt>
                <c:pt idx="6">
                  <c:v> 7월 </c:v>
                </c:pt>
                <c:pt idx="7">
                  <c:v> 8월 </c:v>
                </c:pt>
                <c:pt idx="8">
                  <c:v> 9월 </c:v>
                </c:pt>
                <c:pt idx="9">
                  <c:v> 10월 </c:v>
                </c:pt>
                <c:pt idx="10">
                  <c:v> 11월 </c:v>
                </c:pt>
                <c:pt idx="11">
                  <c:v> 12월 </c:v>
                </c:pt>
              </c:strCache>
            </c:strRef>
          </c:cat>
          <c:val>
            <c:numRef>
              <c:f>문헌조사!$B$34:$M$34</c:f>
              <c:numCache>
                <c:formatCode>_(* #,##0_);_(* \(#,##0\);_(* "-"_);_(@_)</c:formatCode>
                <c:ptCount val="12"/>
                <c:pt idx="0">
                  <c:v>2552</c:v>
                </c:pt>
                <c:pt idx="1">
                  <c:v>2463</c:v>
                </c:pt>
                <c:pt idx="2">
                  <c:v>2542</c:v>
                </c:pt>
                <c:pt idx="3">
                  <c:v>2754</c:v>
                </c:pt>
                <c:pt idx="4">
                  <c:v>2870</c:v>
                </c:pt>
                <c:pt idx="5">
                  <c:v>2815</c:v>
                </c:pt>
                <c:pt idx="6">
                  <c:v>2748</c:v>
                </c:pt>
                <c:pt idx="7">
                  <c:v>3010</c:v>
                </c:pt>
                <c:pt idx="8">
                  <c:v>2561</c:v>
                </c:pt>
                <c:pt idx="9">
                  <c:v>3030</c:v>
                </c:pt>
                <c:pt idx="10">
                  <c:v>2872</c:v>
                </c:pt>
                <c:pt idx="11">
                  <c:v>2764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00D-430D-A11E-88E74B9A1017}"/>
            </c:ext>
          </c:extLst>
        </c:ser>
        <c:ser>
          <c:idx val="1"/>
          <c:order val="1"/>
          <c:tx>
            <c:strRef>
              <c:f>문헌조사!$A$35</c:f>
              <c:strCache>
                <c:ptCount val="1"/>
                <c:pt idx="0">
                  <c:v>2021년</c:v>
                </c:pt>
              </c:strCache>
            </c:strRef>
          </c:tx>
          <c:spPr>
            <a:solidFill>
              <a:srgbClr val="FFB679"/>
            </a:solidFill>
            <a:ln>
              <a:noFill/>
            </a:ln>
            <a:effectLst/>
          </c:spPr>
          <c:invertIfNegative val="0"/>
          <c:cat>
            <c:strRef>
              <c:f>문헌조사!$B$33:$M$33</c:f>
              <c:strCache>
                <c:ptCount val="12"/>
                <c:pt idx="0">
                  <c:v> 1월 </c:v>
                </c:pt>
                <c:pt idx="1">
                  <c:v> 2월 </c:v>
                </c:pt>
                <c:pt idx="2">
                  <c:v> 3월 </c:v>
                </c:pt>
                <c:pt idx="3">
                  <c:v> 4월 </c:v>
                </c:pt>
                <c:pt idx="4">
                  <c:v> 5월 </c:v>
                </c:pt>
                <c:pt idx="5">
                  <c:v> 6월 </c:v>
                </c:pt>
                <c:pt idx="6">
                  <c:v> 7월 </c:v>
                </c:pt>
                <c:pt idx="7">
                  <c:v> 8월 </c:v>
                </c:pt>
                <c:pt idx="8">
                  <c:v> 9월 </c:v>
                </c:pt>
                <c:pt idx="9">
                  <c:v> 10월 </c:v>
                </c:pt>
                <c:pt idx="10">
                  <c:v> 11월 </c:v>
                </c:pt>
                <c:pt idx="11">
                  <c:v> 12월 </c:v>
                </c:pt>
              </c:strCache>
            </c:strRef>
          </c:cat>
          <c:val>
            <c:numRef>
              <c:f>문헌조사!$B$35:$M$35</c:f>
              <c:numCache>
                <c:formatCode>_(* #,##0_);_(* \(#,##0\);_(* "-"_);_(@_)</c:formatCode>
                <c:ptCount val="12"/>
                <c:pt idx="0">
                  <c:v>1458</c:v>
                </c:pt>
                <c:pt idx="1">
                  <c:v>2301</c:v>
                </c:pt>
                <c:pt idx="2">
                  <c:v>2591</c:v>
                </c:pt>
                <c:pt idx="3">
                  <c:v>2975</c:v>
                </c:pt>
                <c:pt idx="4">
                  <c:v>3115</c:v>
                </c:pt>
                <c:pt idx="5">
                  <c:v>3037</c:v>
                </c:pt>
                <c:pt idx="6">
                  <c:v>2927</c:v>
                </c:pt>
                <c:pt idx="7">
                  <c:v>2703</c:v>
                </c:pt>
                <c:pt idx="8">
                  <c:v>2535</c:v>
                </c:pt>
                <c:pt idx="9">
                  <c:v>3288</c:v>
                </c:pt>
                <c:pt idx="10">
                  <c:v>3275</c:v>
                </c:pt>
                <c:pt idx="11">
                  <c:v>2942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00D-430D-A11E-88E74B9A1017}"/>
            </c:ext>
          </c:extLst>
        </c:ser>
        <c:ser>
          <c:idx val="2"/>
          <c:order val="2"/>
          <c:tx>
            <c:strRef>
              <c:f>문헌조사!$A$36</c:f>
              <c:strCache>
                <c:ptCount val="1"/>
                <c:pt idx="0">
                  <c:v>2022년</c:v>
                </c:pt>
              </c:strCache>
            </c:strRef>
          </c:tx>
          <c:spPr>
            <a:solidFill>
              <a:srgbClr val="FF9843"/>
            </a:solidFill>
            <a:ln>
              <a:noFill/>
            </a:ln>
            <a:effectLst/>
          </c:spPr>
          <c:invertIfNegative val="0"/>
          <c:cat>
            <c:strRef>
              <c:f>문헌조사!$B$33:$M$33</c:f>
              <c:strCache>
                <c:ptCount val="12"/>
                <c:pt idx="0">
                  <c:v> 1월 </c:v>
                </c:pt>
                <c:pt idx="1">
                  <c:v> 2월 </c:v>
                </c:pt>
                <c:pt idx="2">
                  <c:v> 3월 </c:v>
                </c:pt>
                <c:pt idx="3">
                  <c:v> 4월 </c:v>
                </c:pt>
                <c:pt idx="4">
                  <c:v> 5월 </c:v>
                </c:pt>
                <c:pt idx="5">
                  <c:v> 6월 </c:v>
                </c:pt>
                <c:pt idx="6">
                  <c:v> 7월 </c:v>
                </c:pt>
                <c:pt idx="7">
                  <c:v> 8월 </c:v>
                </c:pt>
                <c:pt idx="8">
                  <c:v> 9월 </c:v>
                </c:pt>
                <c:pt idx="9">
                  <c:v> 10월 </c:v>
                </c:pt>
                <c:pt idx="10">
                  <c:v> 11월 </c:v>
                </c:pt>
                <c:pt idx="11">
                  <c:v> 12월 </c:v>
                </c:pt>
              </c:strCache>
            </c:strRef>
          </c:cat>
          <c:val>
            <c:numRef>
              <c:f>문헌조사!$B$36:$L$36</c:f>
              <c:numCache>
                <c:formatCode>_(* #,##0_);_(* \(#,##0\);_(* "-"_);_(@_)</c:formatCode>
                <c:ptCount val="11"/>
                <c:pt idx="0">
                  <c:v>3139</c:v>
                </c:pt>
                <c:pt idx="1">
                  <c:v>2890</c:v>
                </c:pt>
                <c:pt idx="2">
                  <c:v>2454</c:v>
                </c:pt>
                <c:pt idx="3">
                  <c:v>3158</c:v>
                </c:pt>
                <c:pt idx="4">
                  <c:v>3457</c:v>
                </c:pt>
                <c:pt idx="5">
                  <c:v>3328</c:v>
                </c:pt>
                <c:pt idx="6">
                  <c:v>3170</c:v>
                </c:pt>
                <c:pt idx="7">
                  <c:v>3194</c:v>
                </c:pt>
                <c:pt idx="8">
                  <c:v>2799</c:v>
                </c:pt>
                <c:pt idx="9">
                  <c:v>3374</c:v>
                </c:pt>
                <c:pt idx="10">
                  <c:v>2854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00D-430D-A11E-88E74B9A101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65009504"/>
        <c:axId val="565007864"/>
      </c:barChart>
      <c:lineChart>
        <c:grouping val="standard"/>
        <c:varyColors val="0"/>
        <c:ser>
          <c:idx val="3"/>
          <c:order val="3"/>
          <c:tx>
            <c:strRef>
              <c:f>문헌조사!$A$37</c:f>
              <c:strCache>
                <c:ptCount val="1"/>
                <c:pt idx="0">
                  <c:v>'21/'19(%)</c:v>
                </c:pt>
              </c:strCache>
            </c:strRef>
          </c:tx>
          <c:spPr>
            <a:ln w="28575" cap="rnd">
              <a:solidFill>
                <a:srgbClr val="E24632"/>
              </a:solidFill>
              <a:round/>
            </a:ln>
            <a:effectLst/>
          </c:spPr>
          <c:marker>
            <c:symbol val="none"/>
          </c:marker>
          <c:cat>
            <c:strRef>
              <c:f>문헌조사!$B$33:$M$33</c:f>
              <c:strCache>
                <c:ptCount val="12"/>
                <c:pt idx="0">
                  <c:v> 1월 </c:v>
                </c:pt>
                <c:pt idx="1">
                  <c:v> 2월 </c:v>
                </c:pt>
                <c:pt idx="2">
                  <c:v> 3월 </c:v>
                </c:pt>
                <c:pt idx="3">
                  <c:v> 4월 </c:v>
                </c:pt>
                <c:pt idx="4">
                  <c:v> 5월 </c:v>
                </c:pt>
                <c:pt idx="5">
                  <c:v> 6월 </c:v>
                </c:pt>
                <c:pt idx="6">
                  <c:v> 7월 </c:v>
                </c:pt>
                <c:pt idx="7">
                  <c:v> 8월 </c:v>
                </c:pt>
                <c:pt idx="8">
                  <c:v> 9월 </c:v>
                </c:pt>
                <c:pt idx="9">
                  <c:v> 10월 </c:v>
                </c:pt>
                <c:pt idx="10">
                  <c:v> 11월 </c:v>
                </c:pt>
                <c:pt idx="11">
                  <c:v> 12월 </c:v>
                </c:pt>
              </c:strCache>
            </c:strRef>
          </c:cat>
          <c:val>
            <c:numRef>
              <c:f>문헌조사!$B$37:$L$37</c:f>
              <c:numCache>
                <c:formatCode>0.0_ ;[Red]\-0.0\ </c:formatCode>
                <c:ptCount val="11"/>
                <c:pt idx="0">
                  <c:v>-42.9</c:v>
                </c:pt>
                <c:pt idx="1">
                  <c:v>-6.6</c:v>
                </c:pt>
                <c:pt idx="2">
                  <c:v>1.9</c:v>
                </c:pt>
                <c:pt idx="3">
                  <c:v>8</c:v>
                </c:pt>
                <c:pt idx="4">
                  <c:v>8.5</c:v>
                </c:pt>
                <c:pt idx="5">
                  <c:v>7.9</c:v>
                </c:pt>
                <c:pt idx="6">
                  <c:v>6.5</c:v>
                </c:pt>
                <c:pt idx="7">
                  <c:v>-10.199999999999999</c:v>
                </c:pt>
                <c:pt idx="8">
                  <c:v>-1</c:v>
                </c:pt>
                <c:pt idx="9">
                  <c:v>8.5</c:v>
                </c:pt>
                <c:pt idx="10">
                  <c:v>14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100D-430D-A11E-88E74B9A1017}"/>
            </c:ext>
          </c:extLst>
        </c:ser>
        <c:ser>
          <c:idx val="4"/>
          <c:order val="4"/>
          <c:tx>
            <c:strRef>
              <c:f>문헌조사!$A$38</c:f>
              <c:strCache>
                <c:ptCount val="1"/>
                <c:pt idx="0">
                  <c:v>'22/'19(%)</c:v>
                </c:pt>
              </c:strCache>
            </c:strRef>
          </c:tx>
          <c:spPr>
            <a:ln w="28575" cap="rnd">
              <a:solidFill>
                <a:srgbClr val="3468C0"/>
              </a:solidFill>
              <a:round/>
            </a:ln>
            <a:effectLst/>
          </c:spPr>
          <c:marker>
            <c:symbol val="none"/>
          </c:marker>
          <c:cat>
            <c:strRef>
              <c:f>문헌조사!$B$33:$M$33</c:f>
              <c:strCache>
                <c:ptCount val="12"/>
                <c:pt idx="0">
                  <c:v> 1월 </c:v>
                </c:pt>
                <c:pt idx="1">
                  <c:v> 2월 </c:v>
                </c:pt>
                <c:pt idx="2">
                  <c:v> 3월 </c:v>
                </c:pt>
                <c:pt idx="3">
                  <c:v> 4월 </c:v>
                </c:pt>
                <c:pt idx="4">
                  <c:v> 5월 </c:v>
                </c:pt>
                <c:pt idx="5">
                  <c:v> 6월 </c:v>
                </c:pt>
                <c:pt idx="6">
                  <c:v> 7월 </c:v>
                </c:pt>
                <c:pt idx="7">
                  <c:v> 8월 </c:v>
                </c:pt>
                <c:pt idx="8">
                  <c:v> 9월 </c:v>
                </c:pt>
                <c:pt idx="9">
                  <c:v> 10월 </c:v>
                </c:pt>
                <c:pt idx="10">
                  <c:v> 11월 </c:v>
                </c:pt>
                <c:pt idx="11">
                  <c:v> 12월 </c:v>
                </c:pt>
              </c:strCache>
            </c:strRef>
          </c:cat>
          <c:val>
            <c:numRef>
              <c:f>문헌조사!$B$38:$M$38</c:f>
              <c:numCache>
                <c:formatCode>0.0_ ;[Red]\-0.0\ </c:formatCode>
                <c:ptCount val="12"/>
                <c:pt idx="0">
                  <c:v>23</c:v>
                </c:pt>
                <c:pt idx="1">
                  <c:v>17.3</c:v>
                </c:pt>
                <c:pt idx="2">
                  <c:v>-3.5</c:v>
                </c:pt>
                <c:pt idx="3">
                  <c:v>14.7</c:v>
                </c:pt>
                <c:pt idx="4">
                  <c:v>20.5</c:v>
                </c:pt>
                <c:pt idx="5">
                  <c:v>18.2</c:v>
                </c:pt>
                <c:pt idx="6">
                  <c:v>15.3</c:v>
                </c:pt>
                <c:pt idx="7">
                  <c:v>6.1</c:v>
                </c:pt>
                <c:pt idx="8">
                  <c:v>9.3000000000000007</c:v>
                </c:pt>
                <c:pt idx="9">
                  <c:v>11.3</c:v>
                </c:pt>
                <c:pt idx="10">
                  <c:v>-0.7</c:v>
                </c:pt>
                <c:pt idx="11">
                  <c:v>-9.1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100D-430D-A11E-88E74B9A101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59140448"/>
        <c:axId val="559139136"/>
      </c:lineChart>
      <c:catAx>
        <c:axId val="5650095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65007864"/>
        <c:crosses val="autoZero"/>
        <c:auto val="1"/>
        <c:lblAlgn val="ctr"/>
        <c:lblOffset val="100"/>
        <c:noMultiLvlLbl val="0"/>
      </c:catAx>
      <c:valAx>
        <c:axId val="5650078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_(* #,##0_);_(* \(#,##0\);_(* &quot;-&quot;_);_(@_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65009504"/>
        <c:crosses val="autoZero"/>
        <c:crossBetween val="between"/>
      </c:valAx>
      <c:valAx>
        <c:axId val="559139136"/>
        <c:scaling>
          <c:orientation val="minMax"/>
        </c:scaling>
        <c:delete val="0"/>
        <c:axPos val="r"/>
        <c:numFmt formatCode="0.0_ ;[Red]\-0.0\ 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59140448"/>
        <c:crosses val="max"/>
        <c:crossBetween val="between"/>
      </c:valAx>
      <c:catAx>
        <c:axId val="559140448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559139136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+mn-cs"/>
              </a:defRPr>
            </a:pPr>
            <a:r>
              <a:rPr lang="ko-KR" altLang="en-US" b="1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국내선 여객 운송실적 </a:t>
            </a:r>
            <a:r>
              <a:rPr lang="en-US" altLang="ko-KR" b="1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ko-KR" altLang="en-US" b="1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월별</a:t>
            </a:r>
            <a:r>
              <a:rPr lang="en-US" altLang="ko-KR" b="1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)</a:t>
            </a:r>
            <a:endParaRPr lang="ko-KR" altLang="en-US" b="1">
              <a:solidFill>
                <a:schemeClr val="tx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문헌조사!$B$4</c:f>
              <c:strCache>
                <c:ptCount val="1"/>
                <c:pt idx="0">
                  <c:v>2019</c:v>
                </c:pt>
              </c:strCache>
            </c:strRef>
          </c:tx>
          <c:spPr>
            <a:ln w="28575" cap="rnd">
              <a:solidFill>
                <a:srgbClr val="FFDD95"/>
              </a:solidFill>
              <a:round/>
            </a:ln>
            <a:effectLst/>
          </c:spPr>
          <c:marker>
            <c:symbol val="none"/>
          </c:marker>
          <c:cat>
            <c:strRef>
              <c:f>문헌조사!$A$5:$A$16</c:f>
              <c:strCache>
                <c:ptCount val="12"/>
                <c:pt idx="0">
                  <c:v>1월</c:v>
                </c:pt>
                <c:pt idx="1">
                  <c:v>2월</c:v>
                </c:pt>
                <c:pt idx="2">
                  <c:v>3월</c:v>
                </c:pt>
                <c:pt idx="3">
                  <c:v>4월</c:v>
                </c:pt>
                <c:pt idx="4">
                  <c:v>5월</c:v>
                </c:pt>
                <c:pt idx="5">
                  <c:v>6월</c:v>
                </c:pt>
                <c:pt idx="6">
                  <c:v>7월</c:v>
                </c:pt>
                <c:pt idx="7">
                  <c:v>8월</c:v>
                </c:pt>
                <c:pt idx="8">
                  <c:v>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문헌조사!$B$5:$B$16</c:f>
              <c:numCache>
                <c:formatCode>_(* #,##0_);_(* \(#,##0\);_(* "-"_);_(@_)</c:formatCode>
                <c:ptCount val="12"/>
                <c:pt idx="0">
                  <c:v>2551617</c:v>
                </c:pt>
                <c:pt idx="1">
                  <c:v>2463130</c:v>
                </c:pt>
                <c:pt idx="2">
                  <c:v>2542337</c:v>
                </c:pt>
                <c:pt idx="3">
                  <c:v>2753960</c:v>
                </c:pt>
                <c:pt idx="4">
                  <c:v>2870041</c:v>
                </c:pt>
                <c:pt idx="5">
                  <c:v>2814523</c:v>
                </c:pt>
                <c:pt idx="6">
                  <c:v>2748034</c:v>
                </c:pt>
                <c:pt idx="7">
                  <c:v>3010227</c:v>
                </c:pt>
                <c:pt idx="8">
                  <c:v>2560657</c:v>
                </c:pt>
                <c:pt idx="9">
                  <c:v>3030454</c:v>
                </c:pt>
                <c:pt idx="10">
                  <c:v>2872346</c:v>
                </c:pt>
                <c:pt idx="11">
                  <c:v>2763642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0D8-488E-BC83-830805C2ED58}"/>
            </c:ext>
          </c:extLst>
        </c:ser>
        <c:ser>
          <c:idx val="1"/>
          <c:order val="1"/>
          <c:tx>
            <c:strRef>
              <c:f>문헌조사!$C$4</c:f>
              <c:strCache>
                <c:ptCount val="1"/>
                <c:pt idx="0">
                  <c:v>2020</c:v>
                </c:pt>
              </c:strCache>
            </c:strRef>
          </c:tx>
          <c:spPr>
            <a:ln w="28575" cap="rnd">
              <a:solidFill>
                <a:srgbClr val="3468C0"/>
              </a:solidFill>
              <a:round/>
            </a:ln>
            <a:effectLst/>
          </c:spPr>
          <c:marker>
            <c:symbol val="none"/>
          </c:marker>
          <c:cat>
            <c:strRef>
              <c:f>문헌조사!$A$5:$A$16</c:f>
              <c:strCache>
                <c:ptCount val="12"/>
                <c:pt idx="0">
                  <c:v>1월</c:v>
                </c:pt>
                <c:pt idx="1">
                  <c:v>2월</c:v>
                </c:pt>
                <c:pt idx="2">
                  <c:v>3월</c:v>
                </c:pt>
                <c:pt idx="3">
                  <c:v>4월</c:v>
                </c:pt>
                <c:pt idx="4">
                  <c:v>5월</c:v>
                </c:pt>
                <c:pt idx="5">
                  <c:v>6월</c:v>
                </c:pt>
                <c:pt idx="6">
                  <c:v>7월</c:v>
                </c:pt>
                <c:pt idx="7">
                  <c:v>8월</c:v>
                </c:pt>
                <c:pt idx="8">
                  <c:v>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문헌조사!$C$5:$C$16</c:f>
              <c:numCache>
                <c:formatCode>_(* #,##0_);_(* \(#,##0\);_(* "-"_);_(@_)</c:formatCode>
                <c:ptCount val="12"/>
                <c:pt idx="0">
                  <c:v>2739418</c:v>
                </c:pt>
                <c:pt idx="1">
                  <c:v>1529064</c:v>
                </c:pt>
                <c:pt idx="2">
                  <c:v>1097897</c:v>
                </c:pt>
                <c:pt idx="3">
                  <c:v>1200660</c:v>
                </c:pt>
                <c:pt idx="4">
                  <c:v>1887474</c:v>
                </c:pt>
                <c:pt idx="5">
                  <c:v>2161147</c:v>
                </c:pt>
                <c:pt idx="6">
                  <c:v>2468535</c:v>
                </c:pt>
                <c:pt idx="7">
                  <c:v>2826597</c:v>
                </c:pt>
                <c:pt idx="8">
                  <c:v>1847900</c:v>
                </c:pt>
                <c:pt idx="9">
                  <c:v>2747342</c:v>
                </c:pt>
                <c:pt idx="10">
                  <c:v>2943250</c:v>
                </c:pt>
                <c:pt idx="11">
                  <c:v>1714754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50D8-488E-BC83-830805C2ED58}"/>
            </c:ext>
          </c:extLst>
        </c:ser>
        <c:ser>
          <c:idx val="2"/>
          <c:order val="2"/>
          <c:tx>
            <c:strRef>
              <c:f>문헌조사!$D$4</c:f>
              <c:strCache>
                <c:ptCount val="1"/>
                <c:pt idx="0">
                  <c:v>2021</c:v>
                </c:pt>
              </c:strCache>
            </c:strRef>
          </c:tx>
          <c:spPr>
            <a:ln w="28575" cap="rnd">
              <a:solidFill>
                <a:srgbClr val="86A7FC"/>
              </a:solidFill>
              <a:round/>
            </a:ln>
            <a:effectLst/>
          </c:spPr>
          <c:marker>
            <c:symbol val="none"/>
          </c:marker>
          <c:cat>
            <c:strRef>
              <c:f>문헌조사!$A$5:$A$16</c:f>
              <c:strCache>
                <c:ptCount val="12"/>
                <c:pt idx="0">
                  <c:v>1월</c:v>
                </c:pt>
                <c:pt idx="1">
                  <c:v>2월</c:v>
                </c:pt>
                <c:pt idx="2">
                  <c:v>3월</c:v>
                </c:pt>
                <c:pt idx="3">
                  <c:v>4월</c:v>
                </c:pt>
                <c:pt idx="4">
                  <c:v>5월</c:v>
                </c:pt>
                <c:pt idx="5">
                  <c:v>6월</c:v>
                </c:pt>
                <c:pt idx="6">
                  <c:v>7월</c:v>
                </c:pt>
                <c:pt idx="7">
                  <c:v>8월</c:v>
                </c:pt>
                <c:pt idx="8">
                  <c:v>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문헌조사!$D$5:$D$16</c:f>
              <c:numCache>
                <c:formatCode>_(* #,##0_);_(* \(#,##0\);_(* "-"_);_(@_)</c:formatCode>
                <c:ptCount val="12"/>
                <c:pt idx="0">
                  <c:v>1457652</c:v>
                </c:pt>
                <c:pt idx="1">
                  <c:v>2301365</c:v>
                </c:pt>
                <c:pt idx="2">
                  <c:v>2590599</c:v>
                </c:pt>
                <c:pt idx="3">
                  <c:v>2975030</c:v>
                </c:pt>
                <c:pt idx="4">
                  <c:v>3115255</c:v>
                </c:pt>
                <c:pt idx="5">
                  <c:v>3037489</c:v>
                </c:pt>
                <c:pt idx="6">
                  <c:v>2926947</c:v>
                </c:pt>
                <c:pt idx="7">
                  <c:v>2702878</c:v>
                </c:pt>
                <c:pt idx="8">
                  <c:v>2534904</c:v>
                </c:pt>
                <c:pt idx="9">
                  <c:v>3287846</c:v>
                </c:pt>
                <c:pt idx="10">
                  <c:v>3275168</c:v>
                </c:pt>
                <c:pt idx="11">
                  <c:v>2941513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50D8-488E-BC83-830805C2ED58}"/>
            </c:ext>
          </c:extLst>
        </c:ser>
        <c:ser>
          <c:idx val="3"/>
          <c:order val="3"/>
          <c:tx>
            <c:strRef>
              <c:f>문헌조사!$E$4</c:f>
              <c:strCache>
                <c:ptCount val="1"/>
                <c:pt idx="0">
                  <c:v>2022</c:v>
                </c:pt>
              </c:strCache>
            </c:strRef>
          </c:tx>
          <c:spPr>
            <a:ln w="28575" cap="rnd">
              <a:solidFill>
                <a:srgbClr val="F68514"/>
              </a:solidFill>
              <a:round/>
            </a:ln>
            <a:effectLst/>
          </c:spPr>
          <c:marker>
            <c:symbol val="none"/>
          </c:marker>
          <c:cat>
            <c:strRef>
              <c:f>문헌조사!$A$5:$A$16</c:f>
              <c:strCache>
                <c:ptCount val="12"/>
                <c:pt idx="0">
                  <c:v>1월</c:v>
                </c:pt>
                <c:pt idx="1">
                  <c:v>2월</c:v>
                </c:pt>
                <c:pt idx="2">
                  <c:v>3월</c:v>
                </c:pt>
                <c:pt idx="3">
                  <c:v>4월</c:v>
                </c:pt>
                <c:pt idx="4">
                  <c:v>5월</c:v>
                </c:pt>
                <c:pt idx="5">
                  <c:v>6월</c:v>
                </c:pt>
                <c:pt idx="6">
                  <c:v>7월</c:v>
                </c:pt>
                <c:pt idx="7">
                  <c:v>8월</c:v>
                </c:pt>
                <c:pt idx="8">
                  <c:v>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문헌조사!$E$5:$E$16</c:f>
              <c:numCache>
                <c:formatCode>_(* #,##0_);_(* \(#,##0\);_(* "-"_);_(@_)</c:formatCode>
                <c:ptCount val="12"/>
                <c:pt idx="0">
                  <c:v>3139482</c:v>
                </c:pt>
                <c:pt idx="1">
                  <c:v>2889784</c:v>
                </c:pt>
                <c:pt idx="2">
                  <c:v>2453974</c:v>
                </c:pt>
                <c:pt idx="3">
                  <c:v>3158034</c:v>
                </c:pt>
                <c:pt idx="4">
                  <c:v>3457151</c:v>
                </c:pt>
                <c:pt idx="5">
                  <c:v>3328076</c:v>
                </c:pt>
                <c:pt idx="6">
                  <c:v>3169735</c:v>
                </c:pt>
                <c:pt idx="7">
                  <c:v>3194385</c:v>
                </c:pt>
                <c:pt idx="8">
                  <c:v>2799169</c:v>
                </c:pt>
                <c:pt idx="9">
                  <c:v>3374107</c:v>
                </c:pt>
                <c:pt idx="10">
                  <c:v>2853577</c:v>
                </c:pt>
                <c:pt idx="11">
                  <c:v>2510822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50D8-488E-BC83-830805C2ED5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30602768"/>
        <c:axId val="430603424"/>
      </c:lineChart>
      <c:catAx>
        <c:axId val="4306027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30603424"/>
        <c:crosses val="autoZero"/>
        <c:auto val="1"/>
        <c:lblAlgn val="ctr"/>
        <c:lblOffset val="100"/>
        <c:noMultiLvlLbl val="0"/>
      </c:catAx>
      <c:valAx>
        <c:axId val="430603424"/>
        <c:scaling>
          <c:orientation val="minMax"/>
          <c:max val="3800000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_(* #,##0_);_(* \(#,##0\);_(* &quot;-&quot;_);_(@_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30602768"/>
        <c:crosses val="autoZero"/>
        <c:crossBetween val="between"/>
        <c:dispUnits>
          <c:builtInUnit val="tenThousands"/>
          <c:dispUnitsLbl>
            <c:layout/>
            <c:tx>
              <c:rich>
                <a:bodyPr rot="0" spcFirstLastPara="1" vertOverflow="ellipsis" vert="eaVert" wrap="square" anchor="ctr" anchorCtr="1"/>
                <a:lstStyle/>
                <a:p>
                  <a:pPr>
                    <a:defRPr sz="10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r>
                    <a:rPr lang="en-US" altLang="ko-KR" dirty="0"/>
                    <a:t>(</a:t>
                  </a:r>
                  <a:r>
                    <a:rPr lang="ko-KR" altLang="en-US" dirty="0"/>
                    <a:t>만 명</a:t>
                  </a:r>
                  <a:r>
                    <a:rPr lang="en-US" altLang="ko-KR" dirty="0"/>
                    <a:t>)</a:t>
                  </a:r>
                </a:p>
              </c:rich>
            </c:tx>
            <c:spPr>
              <a:noFill/>
              <a:ln>
                <a:noFill/>
              </a:ln>
              <a:effectLst/>
            </c:spPr>
            <c:txPr>
              <a:bodyPr rot="0" spcFirstLastPara="1" vertOverflow="ellipsis" vert="eaVert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</c:dispUnitsLbl>
        </c:dispUnits>
      </c:valAx>
      <c:spPr>
        <a:noFill/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+mn-cs"/>
              </a:defRPr>
            </a:pPr>
            <a:r>
              <a:rPr lang="ko-KR" altLang="en-US" b="1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국내선 </a:t>
            </a:r>
            <a:r>
              <a:rPr lang="ko-KR" altLang="ko-KR" sz="1400" b="1" i="0" u="none" strike="noStrike" baseline="0">
                <a:solidFill>
                  <a:schemeClr val="tx1"/>
                </a:solidFill>
                <a:effectLst/>
                <a:latin typeface="Noto Sans KR" panose="020B0200000000000000" pitchFamily="50" charset="-127"/>
                <a:ea typeface="Noto Sans KR" panose="020B0200000000000000" pitchFamily="50" charset="-127"/>
              </a:rPr>
              <a:t>여객실적 추이</a:t>
            </a:r>
            <a:endParaRPr lang="ko-KR" altLang="en-US" b="1">
              <a:solidFill>
                <a:schemeClr val="tx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문헌조사!$A$21</c:f>
              <c:strCache>
                <c:ptCount val="1"/>
                <c:pt idx="0">
                  <c:v>총합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44F7-4B84-9FE5-A36A2ACFA542}"/>
              </c:ext>
            </c:extLst>
          </c:dPt>
          <c:dPt>
            <c:idx val="1"/>
            <c:invertIfNegative val="0"/>
            <c:bubble3D val="0"/>
            <c:spPr>
              <a:solidFill>
                <a:srgbClr val="FFDD9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44F7-4B84-9FE5-A36A2ACFA542}"/>
              </c:ext>
            </c:extLst>
          </c:dPt>
          <c:dPt>
            <c:idx val="2"/>
            <c:invertIfNegative val="0"/>
            <c:bubble3D val="0"/>
            <c:spPr>
              <a:solidFill>
                <a:srgbClr val="FFB67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44F7-4B84-9FE5-A36A2ACFA542}"/>
              </c:ext>
            </c:extLst>
          </c:dPt>
          <c:dPt>
            <c:idx val="3"/>
            <c:invertIfNegative val="0"/>
            <c:bubble3D val="0"/>
            <c:spPr>
              <a:solidFill>
                <a:srgbClr val="FF984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44F7-4B84-9FE5-A36A2ACFA542}"/>
              </c:ext>
            </c:extLst>
          </c:dPt>
          <c:dPt>
            <c:idx val="4"/>
            <c:invertIfNegative val="0"/>
            <c:bubble3D val="0"/>
            <c:spPr>
              <a:solidFill>
                <a:srgbClr val="F6851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44F7-4B84-9FE5-A36A2ACFA542}"/>
              </c:ext>
            </c:extLst>
          </c:dPt>
          <c:trendline>
            <c:spPr>
              <a:ln w="28575" cap="rnd">
                <a:solidFill>
                  <a:srgbClr val="C00000"/>
                </a:solidFill>
                <a:prstDash val="sysDot"/>
              </a:ln>
              <a:effectLst/>
            </c:spPr>
            <c:trendlineType val="poly"/>
            <c:order val="2"/>
            <c:dispRSqr val="0"/>
            <c:dispEq val="0"/>
          </c:trendline>
          <c:cat>
            <c:strRef>
              <c:f>문헌조사!$B$20:$F$20</c:f>
              <c:strCache>
                <c:ptCount val="5"/>
                <c:pt idx="0">
                  <c:v>2018년</c:v>
                </c:pt>
                <c:pt idx="1">
                  <c:v>2019년</c:v>
                </c:pt>
                <c:pt idx="2">
                  <c:v>2020년</c:v>
                </c:pt>
                <c:pt idx="3">
                  <c:v>2021년</c:v>
                </c:pt>
                <c:pt idx="4">
                  <c:v>2022년</c:v>
                </c:pt>
              </c:strCache>
            </c:strRef>
          </c:cat>
          <c:val>
            <c:numRef>
              <c:f>문헌조사!$B$21:$F$21</c:f>
              <c:numCache>
                <c:formatCode>_(* #,##0_);_(* \(#,##0\);_(* "-"_);_(@_)</c:formatCode>
                <c:ptCount val="5"/>
                <c:pt idx="0" formatCode="#,##0_ ">
                  <c:v>31600000</c:v>
                </c:pt>
                <c:pt idx="1">
                  <c:v>32980968</c:v>
                </c:pt>
                <c:pt idx="2">
                  <c:v>25164038</c:v>
                </c:pt>
                <c:pt idx="3">
                  <c:v>33146646</c:v>
                </c:pt>
                <c:pt idx="4">
                  <c:v>36328296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B-44F7-4B84-9FE5-A36A2ACFA54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37897816"/>
        <c:axId val="558563592"/>
      </c:barChart>
      <c:catAx>
        <c:axId val="5378978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58563592"/>
        <c:crosses val="autoZero"/>
        <c:auto val="1"/>
        <c:lblAlgn val="ctr"/>
        <c:lblOffset val="100"/>
        <c:noMultiLvlLbl val="0"/>
      </c:catAx>
      <c:valAx>
        <c:axId val="5585635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37897816"/>
        <c:crosses val="autoZero"/>
        <c:crossBetween val="between"/>
        <c:dispUnits>
          <c:builtInUnit val="tenThousands"/>
          <c:dispUnitsLbl>
            <c:layout/>
            <c:tx>
              <c:rich>
                <a:bodyPr rot="0" spcFirstLastPara="1" vertOverflow="ellipsis" vert="eaVert" wrap="square" anchor="ctr" anchorCtr="1"/>
                <a:lstStyle/>
                <a:p>
                  <a:pPr>
                    <a:defRPr sz="10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r>
                    <a:rPr lang="en-US" altLang="ko-KR"/>
                    <a:t>(</a:t>
                  </a:r>
                  <a:r>
                    <a:rPr lang="ko-KR" altLang="en-US"/>
                    <a:t>만 명</a:t>
                  </a:r>
                  <a:r>
                    <a:rPr lang="en-US" altLang="ko-KR"/>
                    <a:t>)</a:t>
                  </a:r>
                </a:p>
              </c:rich>
            </c:tx>
            <c:spPr>
              <a:noFill/>
              <a:ln>
                <a:noFill/>
              </a:ln>
              <a:effectLst/>
            </c:spPr>
            <c:txPr>
              <a:bodyPr rot="0" spcFirstLastPara="1" vertOverflow="ellipsis" vert="eaVert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</c:dispUnitsLbl>
        </c:dispUnits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+mn-cs"/>
              </a:defRPr>
            </a:pPr>
            <a:r>
              <a:rPr lang="ko-KR" altLang="en-US" b="1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국내선 여객 운송실적 </a:t>
            </a:r>
            <a:r>
              <a:rPr lang="en-US" altLang="ko-KR" b="1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ko-KR" altLang="en-US" b="1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월별</a:t>
            </a:r>
            <a:r>
              <a:rPr lang="en-US" altLang="ko-KR" b="1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)</a:t>
            </a:r>
            <a:endParaRPr lang="ko-KR" altLang="en-US" b="1">
              <a:solidFill>
                <a:schemeClr val="tx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문헌조사!$B$4</c:f>
              <c:strCache>
                <c:ptCount val="1"/>
                <c:pt idx="0">
                  <c:v>2019</c:v>
                </c:pt>
              </c:strCache>
            </c:strRef>
          </c:tx>
          <c:spPr>
            <a:ln w="28575" cap="rnd">
              <a:solidFill>
                <a:srgbClr val="FFDD95"/>
              </a:solidFill>
              <a:round/>
            </a:ln>
            <a:effectLst/>
          </c:spPr>
          <c:marker>
            <c:symbol val="none"/>
          </c:marker>
          <c:cat>
            <c:strRef>
              <c:f>문헌조사!$A$5:$A$16</c:f>
              <c:strCache>
                <c:ptCount val="12"/>
                <c:pt idx="0">
                  <c:v>1월</c:v>
                </c:pt>
                <c:pt idx="1">
                  <c:v>2월</c:v>
                </c:pt>
                <c:pt idx="2">
                  <c:v>3월</c:v>
                </c:pt>
                <c:pt idx="3">
                  <c:v>4월</c:v>
                </c:pt>
                <c:pt idx="4">
                  <c:v>5월</c:v>
                </c:pt>
                <c:pt idx="5">
                  <c:v>6월</c:v>
                </c:pt>
                <c:pt idx="6">
                  <c:v>7월</c:v>
                </c:pt>
                <c:pt idx="7">
                  <c:v>8월</c:v>
                </c:pt>
                <c:pt idx="8">
                  <c:v>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문헌조사!$B$5:$B$16</c:f>
              <c:numCache>
                <c:formatCode>_(* #,##0_);_(* \(#,##0\);_(* "-"_);_(@_)</c:formatCode>
                <c:ptCount val="12"/>
                <c:pt idx="0">
                  <c:v>2551617</c:v>
                </c:pt>
                <c:pt idx="1">
                  <c:v>2463130</c:v>
                </c:pt>
                <c:pt idx="2">
                  <c:v>2542337</c:v>
                </c:pt>
                <c:pt idx="3">
                  <c:v>2753960</c:v>
                </c:pt>
                <c:pt idx="4">
                  <c:v>2870041</c:v>
                </c:pt>
                <c:pt idx="5">
                  <c:v>2814523</c:v>
                </c:pt>
                <c:pt idx="6">
                  <c:v>2748034</c:v>
                </c:pt>
                <c:pt idx="7">
                  <c:v>3010227</c:v>
                </c:pt>
                <c:pt idx="8">
                  <c:v>2560657</c:v>
                </c:pt>
                <c:pt idx="9">
                  <c:v>3030454</c:v>
                </c:pt>
                <c:pt idx="10">
                  <c:v>2872346</c:v>
                </c:pt>
                <c:pt idx="11">
                  <c:v>2763642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0D8-488E-BC83-830805C2ED58}"/>
            </c:ext>
          </c:extLst>
        </c:ser>
        <c:ser>
          <c:idx val="1"/>
          <c:order val="1"/>
          <c:tx>
            <c:strRef>
              <c:f>문헌조사!$C$4</c:f>
              <c:strCache>
                <c:ptCount val="1"/>
                <c:pt idx="0">
                  <c:v>2020</c:v>
                </c:pt>
              </c:strCache>
            </c:strRef>
          </c:tx>
          <c:spPr>
            <a:ln w="28575" cap="rnd">
              <a:solidFill>
                <a:srgbClr val="3468C0"/>
              </a:solidFill>
              <a:round/>
            </a:ln>
            <a:effectLst/>
          </c:spPr>
          <c:marker>
            <c:symbol val="none"/>
          </c:marker>
          <c:cat>
            <c:strRef>
              <c:f>문헌조사!$A$5:$A$16</c:f>
              <c:strCache>
                <c:ptCount val="12"/>
                <c:pt idx="0">
                  <c:v>1월</c:v>
                </c:pt>
                <c:pt idx="1">
                  <c:v>2월</c:v>
                </c:pt>
                <c:pt idx="2">
                  <c:v>3월</c:v>
                </c:pt>
                <c:pt idx="3">
                  <c:v>4월</c:v>
                </c:pt>
                <c:pt idx="4">
                  <c:v>5월</c:v>
                </c:pt>
                <c:pt idx="5">
                  <c:v>6월</c:v>
                </c:pt>
                <c:pt idx="6">
                  <c:v>7월</c:v>
                </c:pt>
                <c:pt idx="7">
                  <c:v>8월</c:v>
                </c:pt>
                <c:pt idx="8">
                  <c:v>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문헌조사!$C$5:$C$16</c:f>
              <c:numCache>
                <c:formatCode>_(* #,##0_);_(* \(#,##0\);_(* "-"_);_(@_)</c:formatCode>
                <c:ptCount val="12"/>
                <c:pt idx="0">
                  <c:v>2739418</c:v>
                </c:pt>
                <c:pt idx="1">
                  <c:v>1529064</c:v>
                </c:pt>
                <c:pt idx="2">
                  <c:v>1097897</c:v>
                </c:pt>
                <c:pt idx="3">
                  <c:v>1200660</c:v>
                </c:pt>
                <c:pt idx="4">
                  <c:v>1887474</c:v>
                </c:pt>
                <c:pt idx="5">
                  <c:v>2161147</c:v>
                </c:pt>
                <c:pt idx="6">
                  <c:v>2468535</c:v>
                </c:pt>
                <c:pt idx="7">
                  <c:v>2826597</c:v>
                </c:pt>
                <c:pt idx="8">
                  <c:v>1847900</c:v>
                </c:pt>
                <c:pt idx="9">
                  <c:v>2747342</c:v>
                </c:pt>
                <c:pt idx="10">
                  <c:v>2943250</c:v>
                </c:pt>
                <c:pt idx="11">
                  <c:v>1714754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50D8-488E-BC83-830805C2ED58}"/>
            </c:ext>
          </c:extLst>
        </c:ser>
        <c:ser>
          <c:idx val="2"/>
          <c:order val="2"/>
          <c:tx>
            <c:strRef>
              <c:f>문헌조사!$D$4</c:f>
              <c:strCache>
                <c:ptCount val="1"/>
                <c:pt idx="0">
                  <c:v>2021</c:v>
                </c:pt>
              </c:strCache>
            </c:strRef>
          </c:tx>
          <c:spPr>
            <a:ln w="28575" cap="rnd">
              <a:solidFill>
                <a:srgbClr val="86A7FC"/>
              </a:solidFill>
              <a:round/>
            </a:ln>
            <a:effectLst/>
          </c:spPr>
          <c:marker>
            <c:symbol val="none"/>
          </c:marker>
          <c:cat>
            <c:strRef>
              <c:f>문헌조사!$A$5:$A$16</c:f>
              <c:strCache>
                <c:ptCount val="12"/>
                <c:pt idx="0">
                  <c:v>1월</c:v>
                </c:pt>
                <c:pt idx="1">
                  <c:v>2월</c:v>
                </c:pt>
                <c:pt idx="2">
                  <c:v>3월</c:v>
                </c:pt>
                <c:pt idx="3">
                  <c:v>4월</c:v>
                </c:pt>
                <c:pt idx="4">
                  <c:v>5월</c:v>
                </c:pt>
                <c:pt idx="5">
                  <c:v>6월</c:v>
                </c:pt>
                <c:pt idx="6">
                  <c:v>7월</c:v>
                </c:pt>
                <c:pt idx="7">
                  <c:v>8월</c:v>
                </c:pt>
                <c:pt idx="8">
                  <c:v>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문헌조사!$D$5:$D$16</c:f>
              <c:numCache>
                <c:formatCode>_(* #,##0_);_(* \(#,##0\);_(* "-"_);_(@_)</c:formatCode>
                <c:ptCount val="12"/>
                <c:pt idx="0">
                  <c:v>1457652</c:v>
                </c:pt>
                <c:pt idx="1">
                  <c:v>2301365</c:v>
                </c:pt>
                <c:pt idx="2">
                  <c:v>2590599</c:v>
                </c:pt>
                <c:pt idx="3">
                  <c:v>2975030</c:v>
                </c:pt>
                <c:pt idx="4">
                  <c:v>3115255</c:v>
                </c:pt>
                <c:pt idx="5">
                  <c:v>3037489</c:v>
                </c:pt>
                <c:pt idx="6">
                  <c:v>2926947</c:v>
                </c:pt>
                <c:pt idx="7">
                  <c:v>2702878</c:v>
                </c:pt>
                <c:pt idx="8">
                  <c:v>2534904</c:v>
                </c:pt>
                <c:pt idx="9">
                  <c:v>3287846</c:v>
                </c:pt>
                <c:pt idx="10">
                  <c:v>3275168</c:v>
                </c:pt>
                <c:pt idx="11">
                  <c:v>2941513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50D8-488E-BC83-830805C2ED58}"/>
            </c:ext>
          </c:extLst>
        </c:ser>
        <c:ser>
          <c:idx val="3"/>
          <c:order val="3"/>
          <c:tx>
            <c:strRef>
              <c:f>문헌조사!$E$4</c:f>
              <c:strCache>
                <c:ptCount val="1"/>
                <c:pt idx="0">
                  <c:v>2022</c:v>
                </c:pt>
              </c:strCache>
            </c:strRef>
          </c:tx>
          <c:spPr>
            <a:ln w="28575" cap="rnd">
              <a:solidFill>
                <a:srgbClr val="F68514"/>
              </a:solidFill>
              <a:round/>
            </a:ln>
            <a:effectLst/>
          </c:spPr>
          <c:marker>
            <c:symbol val="none"/>
          </c:marker>
          <c:cat>
            <c:strRef>
              <c:f>문헌조사!$A$5:$A$16</c:f>
              <c:strCache>
                <c:ptCount val="12"/>
                <c:pt idx="0">
                  <c:v>1월</c:v>
                </c:pt>
                <c:pt idx="1">
                  <c:v>2월</c:v>
                </c:pt>
                <c:pt idx="2">
                  <c:v>3월</c:v>
                </c:pt>
                <c:pt idx="3">
                  <c:v>4월</c:v>
                </c:pt>
                <c:pt idx="4">
                  <c:v>5월</c:v>
                </c:pt>
                <c:pt idx="5">
                  <c:v>6월</c:v>
                </c:pt>
                <c:pt idx="6">
                  <c:v>7월</c:v>
                </c:pt>
                <c:pt idx="7">
                  <c:v>8월</c:v>
                </c:pt>
                <c:pt idx="8">
                  <c:v>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문헌조사!$E$5:$E$16</c:f>
              <c:numCache>
                <c:formatCode>_(* #,##0_);_(* \(#,##0\);_(* "-"_);_(@_)</c:formatCode>
                <c:ptCount val="12"/>
                <c:pt idx="0">
                  <c:v>3139482</c:v>
                </c:pt>
                <c:pt idx="1">
                  <c:v>2889784</c:v>
                </c:pt>
                <c:pt idx="2">
                  <c:v>2453974</c:v>
                </c:pt>
                <c:pt idx="3">
                  <c:v>3158034</c:v>
                </c:pt>
                <c:pt idx="4">
                  <c:v>3457151</c:v>
                </c:pt>
                <c:pt idx="5">
                  <c:v>3328076</c:v>
                </c:pt>
                <c:pt idx="6">
                  <c:v>3169735</c:v>
                </c:pt>
                <c:pt idx="7">
                  <c:v>3194385</c:v>
                </c:pt>
                <c:pt idx="8">
                  <c:v>2799169</c:v>
                </c:pt>
                <c:pt idx="9">
                  <c:v>3374107</c:v>
                </c:pt>
                <c:pt idx="10">
                  <c:v>2853577</c:v>
                </c:pt>
                <c:pt idx="11">
                  <c:v>2510822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50D8-488E-BC83-830805C2ED5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30602768"/>
        <c:axId val="430603424"/>
      </c:lineChart>
      <c:catAx>
        <c:axId val="4306027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30603424"/>
        <c:crosses val="autoZero"/>
        <c:auto val="1"/>
        <c:lblAlgn val="ctr"/>
        <c:lblOffset val="100"/>
        <c:noMultiLvlLbl val="0"/>
      </c:catAx>
      <c:valAx>
        <c:axId val="430603424"/>
        <c:scaling>
          <c:orientation val="minMax"/>
          <c:max val="3800000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_(* #,##0_);_(* \(#,##0\);_(* &quot;-&quot;_);_(@_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30602768"/>
        <c:crosses val="autoZero"/>
        <c:crossBetween val="between"/>
        <c:dispUnits>
          <c:builtInUnit val="tenThousands"/>
          <c:dispUnitsLbl>
            <c:layout/>
            <c:tx>
              <c:rich>
                <a:bodyPr rot="0" spcFirstLastPara="1" vertOverflow="ellipsis" vert="eaVert" wrap="square" anchor="ctr" anchorCtr="1"/>
                <a:lstStyle/>
                <a:p>
                  <a:pPr>
                    <a:defRPr sz="10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r>
                    <a:rPr lang="en-US" altLang="ko-KR" dirty="0"/>
                    <a:t>(</a:t>
                  </a:r>
                  <a:r>
                    <a:rPr lang="ko-KR" altLang="en-US" dirty="0"/>
                    <a:t>만 명</a:t>
                  </a:r>
                  <a:r>
                    <a:rPr lang="en-US" altLang="ko-KR" dirty="0"/>
                    <a:t>)</a:t>
                  </a:r>
                </a:p>
              </c:rich>
            </c:tx>
            <c:spPr>
              <a:noFill/>
              <a:ln>
                <a:noFill/>
              </a:ln>
              <a:effectLst/>
            </c:spPr>
            <c:txPr>
              <a:bodyPr rot="0" spcFirstLastPara="1" vertOverflow="ellipsis" vert="eaVert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</c:dispUnitsLbl>
        </c:dispUnits>
      </c:valAx>
      <c:spPr>
        <a:noFill/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+mn-cs"/>
              </a:defRPr>
            </a:pPr>
            <a:r>
              <a:rPr lang="ko-KR" altLang="en-US" b="1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국내선 </a:t>
            </a:r>
            <a:r>
              <a:rPr lang="ko-KR" altLang="ko-KR" sz="1400" b="1" i="0" u="none" strike="noStrike" baseline="0">
                <a:solidFill>
                  <a:schemeClr val="tx1"/>
                </a:solidFill>
                <a:effectLst/>
                <a:latin typeface="Noto Sans KR" panose="020B0200000000000000" pitchFamily="50" charset="-127"/>
                <a:ea typeface="Noto Sans KR" panose="020B0200000000000000" pitchFamily="50" charset="-127"/>
              </a:rPr>
              <a:t>여객실적 추이</a:t>
            </a:r>
            <a:endParaRPr lang="ko-KR" altLang="en-US" b="1">
              <a:solidFill>
                <a:schemeClr val="tx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문헌조사!$A$21</c:f>
              <c:strCache>
                <c:ptCount val="1"/>
                <c:pt idx="0">
                  <c:v>총합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44F7-4B84-9FE5-A36A2ACFA542}"/>
              </c:ext>
            </c:extLst>
          </c:dPt>
          <c:dPt>
            <c:idx val="1"/>
            <c:invertIfNegative val="0"/>
            <c:bubble3D val="0"/>
            <c:spPr>
              <a:solidFill>
                <a:srgbClr val="FFDD9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44F7-4B84-9FE5-A36A2ACFA542}"/>
              </c:ext>
            </c:extLst>
          </c:dPt>
          <c:dPt>
            <c:idx val="2"/>
            <c:invertIfNegative val="0"/>
            <c:bubble3D val="0"/>
            <c:spPr>
              <a:solidFill>
                <a:srgbClr val="FFB67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44F7-4B84-9FE5-A36A2ACFA542}"/>
              </c:ext>
            </c:extLst>
          </c:dPt>
          <c:dPt>
            <c:idx val="3"/>
            <c:invertIfNegative val="0"/>
            <c:bubble3D val="0"/>
            <c:spPr>
              <a:solidFill>
                <a:srgbClr val="FF984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44F7-4B84-9FE5-A36A2ACFA542}"/>
              </c:ext>
            </c:extLst>
          </c:dPt>
          <c:dPt>
            <c:idx val="4"/>
            <c:invertIfNegative val="0"/>
            <c:bubble3D val="0"/>
            <c:spPr>
              <a:solidFill>
                <a:srgbClr val="F6851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44F7-4B84-9FE5-A36A2ACFA542}"/>
              </c:ext>
            </c:extLst>
          </c:dPt>
          <c:trendline>
            <c:spPr>
              <a:ln w="28575" cap="rnd">
                <a:solidFill>
                  <a:srgbClr val="C00000"/>
                </a:solidFill>
                <a:prstDash val="sysDot"/>
              </a:ln>
              <a:effectLst/>
            </c:spPr>
            <c:trendlineType val="poly"/>
            <c:order val="2"/>
            <c:dispRSqr val="0"/>
            <c:dispEq val="0"/>
          </c:trendline>
          <c:cat>
            <c:strRef>
              <c:f>문헌조사!$B$20:$F$20</c:f>
              <c:strCache>
                <c:ptCount val="5"/>
                <c:pt idx="0">
                  <c:v>2018년</c:v>
                </c:pt>
                <c:pt idx="1">
                  <c:v>2019년</c:v>
                </c:pt>
                <c:pt idx="2">
                  <c:v>2020년</c:v>
                </c:pt>
                <c:pt idx="3">
                  <c:v>2021년</c:v>
                </c:pt>
                <c:pt idx="4">
                  <c:v>2022년</c:v>
                </c:pt>
              </c:strCache>
            </c:strRef>
          </c:cat>
          <c:val>
            <c:numRef>
              <c:f>문헌조사!$B$21:$F$21</c:f>
              <c:numCache>
                <c:formatCode>_(* #,##0_);_(* \(#,##0\);_(* "-"_);_(@_)</c:formatCode>
                <c:ptCount val="5"/>
                <c:pt idx="0" formatCode="#,##0_ ">
                  <c:v>31600000</c:v>
                </c:pt>
                <c:pt idx="1">
                  <c:v>32980968</c:v>
                </c:pt>
                <c:pt idx="2">
                  <c:v>25164038</c:v>
                </c:pt>
                <c:pt idx="3">
                  <c:v>33146646</c:v>
                </c:pt>
                <c:pt idx="4">
                  <c:v>36328296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B-44F7-4B84-9FE5-A36A2ACFA54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37897816"/>
        <c:axId val="558563592"/>
      </c:barChart>
      <c:catAx>
        <c:axId val="5378978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58563592"/>
        <c:crosses val="autoZero"/>
        <c:auto val="1"/>
        <c:lblAlgn val="ctr"/>
        <c:lblOffset val="100"/>
        <c:noMultiLvlLbl val="0"/>
      </c:catAx>
      <c:valAx>
        <c:axId val="5585635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37897816"/>
        <c:crosses val="autoZero"/>
        <c:crossBetween val="between"/>
        <c:dispUnits>
          <c:builtInUnit val="tenThousands"/>
          <c:dispUnitsLbl>
            <c:layout/>
            <c:tx>
              <c:rich>
                <a:bodyPr rot="0" spcFirstLastPara="1" vertOverflow="ellipsis" vert="eaVert" wrap="square" anchor="ctr" anchorCtr="1"/>
                <a:lstStyle/>
                <a:p>
                  <a:pPr>
                    <a:defRPr sz="10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r>
                    <a:rPr lang="en-US" altLang="ko-KR"/>
                    <a:t>(</a:t>
                  </a:r>
                  <a:r>
                    <a:rPr lang="ko-KR" altLang="en-US"/>
                    <a:t>만 명</a:t>
                  </a:r>
                  <a:r>
                    <a:rPr lang="en-US" altLang="ko-KR"/>
                    <a:t>)</a:t>
                  </a:r>
                </a:p>
              </c:rich>
            </c:tx>
            <c:spPr>
              <a:noFill/>
              <a:ln>
                <a:noFill/>
              </a:ln>
              <a:effectLst/>
            </c:spPr>
            <c:txPr>
              <a:bodyPr rot="0" spcFirstLastPara="1" vertOverflow="ellipsis" vert="eaVert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</c:dispUnitsLbl>
        </c:dispUnits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ko-KR" altLang="en-US" b="1">
                <a:solidFill>
                  <a:schemeClr val="tx1"/>
                </a:solidFill>
              </a:rPr>
              <a:t>국제선 지역별 여객 실적</a:t>
            </a:r>
            <a:endParaRPr lang="en-US" altLang="ko-KR" b="1">
              <a:solidFill>
                <a:schemeClr val="tx1"/>
              </a:solidFill>
            </a:endParaRP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문헌조사!$B$66</c:f>
              <c:strCache>
                <c:ptCount val="1"/>
                <c:pt idx="0">
                  <c:v> 2019년 </c:v>
                </c:pt>
              </c:strCache>
            </c:strRef>
          </c:tx>
          <c:spPr>
            <a:solidFill>
              <a:srgbClr val="FFDD95"/>
            </a:solidFill>
            <a:ln>
              <a:noFill/>
            </a:ln>
            <a:effectLst/>
          </c:spPr>
          <c:invertIfNegative val="0"/>
          <c:cat>
            <c:strRef>
              <c:f>문헌조사!$A$67:$A$70</c:f>
              <c:strCache>
                <c:ptCount val="4"/>
                <c:pt idx="0">
                  <c:v>일본</c:v>
                </c:pt>
                <c:pt idx="1">
                  <c:v>동남아</c:v>
                </c:pt>
                <c:pt idx="2">
                  <c:v>기타외국</c:v>
                </c:pt>
                <c:pt idx="3">
                  <c:v>중국</c:v>
                </c:pt>
              </c:strCache>
            </c:strRef>
          </c:cat>
          <c:val>
            <c:numRef>
              <c:f>문헌조사!$B$67:$B$70</c:f>
              <c:numCache>
                <c:formatCode>_(* #,##0_);_(* \(#,##0\);_(* "-"_);_(@_)</c:formatCode>
                <c:ptCount val="4"/>
                <c:pt idx="0">
                  <c:v>18863541</c:v>
                </c:pt>
                <c:pt idx="1">
                  <c:v>21787880</c:v>
                </c:pt>
                <c:pt idx="2">
                  <c:v>8814848</c:v>
                </c:pt>
                <c:pt idx="3">
                  <c:v>18433760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87C-407A-BF71-A9A0505B542E}"/>
            </c:ext>
          </c:extLst>
        </c:ser>
        <c:ser>
          <c:idx val="1"/>
          <c:order val="1"/>
          <c:tx>
            <c:strRef>
              <c:f>문헌조사!$C$66</c:f>
              <c:strCache>
                <c:ptCount val="1"/>
                <c:pt idx="0">
                  <c:v> 2021년 </c:v>
                </c:pt>
              </c:strCache>
            </c:strRef>
          </c:tx>
          <c:spPr>
            <a:solidFill>
              <a:srgbClr val="FF9843"/>
            </a:solidFill>
            <a:ln>
              <a:noFill/>
            </a:ln>
            <a:effectLst/>
          </c:spPr>
          <c:invertIfNegative val="0"/>
          <c:cat>
            <c:strRef>
              <c:f>문헌조사!$A$67:$A$70</c:f>
              <c:strCache>
                <c:ptCount val="4"/>
                <c:pt idx="0">
                  <c:v>일본</c:v>
                </c:pt>
                <c:pt idx="1">
                  <c:v>동남아</c:v>
                </c:pt>
                <c:pt idx="2">
                  <c:v>기타외국</c:v>
                </c:pt>
                <c:pt idx="3">
                  <c:v>중국</c:v>
                </c:pt>
              </c:strCache>
            </c:strRef>
          </c:cat>
          <c:val>
            <c:numRef>
              <c:f>문헌조사!$C$67:$C$70</c:f>
              <c:numCache>
                <c:formatCode>_(* #,##0_);_(* \(#,##0\);_(* "-"_);_(@_)</c:formatCode>
                <c:ptCount val="4"/>
                <c:pt idx="0">
                  <c:v>148363</c:v>
                </c:pt>
                <c:pt idx="1">
                  <c:v>396290</c:v>
                </c:pt>
                <c:pt idx="2">
                  <c:v>1220843</c:v>
                </c:pt>
                <c:pt idx="3">
                  <c:v>424587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87C-407A-BF71-A9A0505B542E}"/>
            </c:ext>
          </c:extLst>
        </c:ser>
        <c:ser>
          <c:idx val="2"/>
          <c:order val="2"/>
          <c:tx>
            <c:strRef>
              <c:f>문헌조사!$D$66</c:f>
              <c:strCache>
                <c:ptCount val="1"/>
                <c:pt idx="0">
                  <c:v> 2022년 </c:v>
                </c:pt>
              </c:strCache>
            </c:strRef>
          </c:tx>
          <c:spPr>
            <a:solidFill>
              <a:srgbClr val="F68514"/>
            </a:solidFill>
            <a:ln>
              <a:noFill/>
            </a:ln>
            <a:effectLst/>
          </c:spPr>
          <c:invertIfNegative val="0"/>
          <c:cat>
            <c:strRef>
              <c:f>문헌조사!$A$67:$A$70</c:f>
              <c:strCache>
                <c:ptCount val="4"/>
                <c:pt idx="0">
                  <c:v>일본</c:v>
                </c:pt>
                <c:pt idx="1">
                  <c:v>동남아</c:v>
                </c:pt>
                <c:pt idx="2">
                  <c:v>기타외국</c:v>
                </c:pt>
                <c:pt idx="3">
                  <c:v>중국</c:v>
                </c:pt>
              </c:strCache>
            </c:strRef>
          </c:cat>
          <c:val>
            <c:numRef>
              <c:f>문헌조사!$D$67:$D$70</c:f>
              <c:numCache>
                <c:formatCode>_(* #,##0_);_(* \(#,##0\);_(* "-"_);_(@_)</c:formatCode>
                <c:ptCount val="4"/>
                <c:pt idx="0">
                  <c:v>3009252</c:v>
                </c:pt>
                <c:pt idx="1">
                  <c:v>6863320</c:v>
                </c:pt>
                <c:pt idx="2">
                  <c:v>4580027</c:v>
                </c:pt>
                <c:pt idx="3">
                  <c:v>443496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87C-407A-BF71-A9A0505B542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32906072"/>
        <c:axId val="532900496"/>
      </c:barChart>
      <c:catAx>
        <c:axId val="5329060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32900496"/>
        <c:crosses val="autoZero"/>
        <c:auto val="1"/>
        <c:lblAlgn val="ctr"/>
        <c:lblOffset val="100"/>
        <c:noMultiLvlLbl val="0"/>
      </c:catAx>
      <c:valAx>
        <c:axId val="532900496"/>
        <c:scaling>
          <c:orientation val="minMax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_(* #,##0_);_(* \(#,##0\);_(* &quot;-&quot;_);_(@_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32906072"/>
        <c:crosses val="autoZero"/>
        <c:crossBetween val="between"/>
        <c:dispUnits>
          <c:builtInUnit val="tenThousands"/>
          <c:dispUnitsLbl>
            <c:layout/>
            <c:tx>
              <c:rich>
                <a:bodyPr rot="0" spcFirstLastPara="1" vertOverflow="ellipsis" vert="eaVert" wrap="square" anchor="ctr" anchorCtr="1"/>
                <a:lstStyle/>
                <a:p>
                  <a:pPr>
                    <a:defRPr sz="10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r>
                    <a:rPr lang="en-US" altLang="ko-KR" dirty="0"/>
                    <a:t>(</a:t>
                  </a:r>
                  <a:r>
                    <a:rPr lang="ko-KR" altLang="en-US" dirty="0"/>
                    <a:t>만 명</a:t>
                  </a:r>
                  <a:r>
                    <a:rPr lang="en-US" altLang="ko-KR" dirty="0"/>
                    <a:t>)</a:t>
                  </a:r>
                </a:p>
              </c:rich>
            </c:tx>
            <c:spPr>
              <a:noFill/>
              <a:ln>
                <a:noFill/>
              </a:ln>
              <a:effectLst/>
            </c:spPr>
            <c:txPr>
              <a:bodyPr rot="0" spcFirstLastPara="1" vertOverflow="ellipsis" vert="eaVert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</c:dispUnitsLbl>
        </c:dispUnits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b="1">
                <a:solidFill>
                  <a:sysClr val="windowText" lastClr="000000"/>
                </a:solidFill>
              </a:rPr>
              <a:t>국제선 여객실적 추이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문헌조사!$A$79</c:f>
              <c:strCache>
                <c:ptCount val="1"/>
                <c:pt idx="0">
                  <c:v>총합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1519-42D8-8271-77FAD0C0A704}"/>
              </c:ext>
            </c:extLst>
          </c:dPt>
          <c:dPt>
            <c:idx val="1"/>
            <c:invertIfNegative val="0"/>
            <c:bubble3D val="0"/>
            <c:spPr>
              <a:solidFill>
                <a:srgbClr val="FFDD9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1519-42D8-8271-77FAD0C0A704}"/>
              </c:ext>
            </c:extLst>
          </c:dPt>
          <c:dPt>
            <c:idx val="2"/>
            <c:invertIfNegative val="0"/>
            <c:bubble3D val="0"/>
            <c:spPr>
              <a:solidFill>
                <a:srgbClr val="FFB67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1519-42D8-8271-77FAD0C0A704}"/>
              </c:ext>
            </c:extLst>
          </c:dPt>
          <c:dPt>
            <c:idx val="3"/>
            <c:invertIfNegative val="0"/>
            <c:bubble3D val="0"/>
            <c:spPr>
              <a:solidFill>
                <a:srgbClr val="FF984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1519-42D8-8271-77FAD0C0A704}"/>
              </c:ext>
            </c:extLst>
          </c:dPt>
          <c:dPt>
            <c:idx val="4"/>
            <c:invertIfNegative val="0"/>
            <c:bubble3D val="0"/>
            <c:spPr>
              <a:solidFill>
                <a:srgbClr val="F6851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1519-42D8-8271-77FAD0C0A704}"/>
              </c:ext>
            </c:extLst>
          </c:dPt>
          <c:dLbls>
            <c:delete val="1"/>
          </c:dLbls>
          <c:trendline>
            <c:spPr>
              <a:ln w="34925" cap="rnd">
                <a:solidFill>
                  <a:srgbClr val="C00000"/>
                </a:solidFill>
                <a:prstDash val="sysDot"/>
              </a:ln>
              <a:effectLst/>
            </c:spPr>
            <c:trendlineType val="poly"/>
            <c:order val="2"/>
            <c:dispRSqr val="0"/>
            <c:dispEq val="0"/>
          </c:trendline>
          <c:cat>
            <c:strRef>
              <c:f>문헌조사!$B$78:$F$78</c:f>
              <c:strCache>
                <c:ptCount val="5"/>
                <c:pt idx="0">
                  <c:v>2018년</c:v>
                </c:pt>
                <c:pt idx="1">
                  <c:v>2019년</c:v>
                </c:pt>
                <c:pt idx="2">
                  <c:v>2020년</c:v>
                </c:pt>
                <c:pt idx="3">
                  <c:v>2021년</c:v>
                </c:pt>
                <c:pt idx="4">
                  <c:v>2022년</c:v>
                </c:pt>
              </c:strCache>
            </c:strRef>
          </c:cat>
          <c:val>
            <c:numRef>
              <c:f>문헌조사!$B$79:$F$79</c:f>
              <c:numCache>
                <c:formatCode>#,##0_ </c:formatCode>
                <c:ptCount val="5"/>
                <c:pt idx="0">
                  <c:v>85930000</c:v>
                </c:pt>
                <c:pt idx="1">
                  <c:v>90385640</c:v>
                </c:pt>
                <c:pt idx="2">
                  <c:v>14239922</c:v>
                </c:pt>
                <c:pt idx="3">
                  <c:v>3209364</c:v>
                </c:pt>
                <c:pt idx="4">
                  <c:v>19500059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B-1519-42D8-8271-77FAD0C0A704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532903776"/>
        <c:axId val="532900824"/>
      </c:barChart>
      <c:catAx>
        <c:axId val="5329037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32900824"/>
        <c:crosses val="autoZero"/>
        <c:auto val="1"/>
        <c:lblAlgn val="ctr"/>
        <c:lblOffset val="100"/>
        <c:noMultiLvlLbl val="0"/>
      </c:catAx>
      <c:valAx>
        <c:axId val="532900824"/>
        <c:scaling>
          <c:orientation val="minMax"/>
          <c:max val="100000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32903776"/>
        <c:crosses val="autoZero"/>
        <c:crossBetween val="between"/>
        <c:majorUnit val="20000000"/>
        <c:dispUnits>
          <c:builtInUnit val="tenThousands"/>
          <c:dispUnitsLbl>
            <c:layout/>
            <c:tx>
              <c:rich>
                <a:bodyPr rot="0" spcFirstLastPara="1" vertOverflow="ellipsis" vert="eaVert" wrap="square" anchor="b" anchorCtr="1"/>
                <a:lstStyle/>
                <a:p>
                  <a:pPr>
                    <a:defRPr sz="10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r>
                    <a:rPr lang="en-US" altLang="ko-KR"/>
                    <a:t>(</a:t>
                  </a:r>
                  <a:r>
                    <a:rPr lang="ko-KR" altLang="en-US"/>
                    <a:t>만 명</a:t>
                  </a:r>
                  <a:r>
                    <a:rPr lang="en-US" altLang="ko-KR"/>
                    <a:t>)</a:t>
                  </a:r>
                </a:p>
              </c:rich>
            </c:tx>
            <c:spPr>
              <a:noFill/>
              <a:ln>
                <a:noFill/>
              </a:ln>
              <a:effectLst/>
            </c:spPr>
            <c:txPr>
              <a:bodyPr rot="0" spcFirstLastPara="1" vertOverflow="ellipsis" vert="eaVert" wrap="square" anchor="b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</c:dispUnitsLbl>
        </c:dispUnits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ko-KR" altLang="en-US" b="1">
                <a:solidFill>
                  <a:schemeClr val="tx1"/>
                </a:solidFill>
              </a:rPr>
              <a:t>국제선 여객 운송실적</a:t>
            </a:r>
            <a:r>
              <a:rPr lang="en-US" altLang="ko-KR" b="1">
                <a:solidFill>
                  <a:schemeClr val="tx1"/>
                </a:solidFill>
              </a:rPr>
              <a:t>(</a:t>
            </a:r>
            <a:r>
              <a:rPr lang="ko-KR" altLang="en-US" b="1">
                <a:solidFill>
                  <a:schemeClr val="tx1"/>
                </a:solidFill>
              </a:rPr>
              <a:t>월별</a:t>
            </a:r>
            <a:r>
              <a:rPr lang="en-US" altLang="ko-KR" b="1">
                <a:solidFill>
                  <a:schemeClr val="tx1"/>
                </a:solidFill>
              </a:rPr>
              <a:t>)</a:t>
            </a:r>
            <a:endParaRPr lang="ko-KR" altLang="en-US" b="1">
              <a:solidFill>
                <a:schemeClr val="tx1"/>
              </a:solidFill>
            </a:endParaRP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문헌조사!$B$50</c:f>
              <c:strCache>
                <c:ptCount val="1"/>
                <c:pt idx="0">
                  <c:v>2019년</c:v>
                </c:pt>
              </c:strCache>
            </c:strRef>
          </c:tx>
          <c:spPr>
            <a:ln w="28575" cap="rnd">
              <a:solidFill>
                <a:srgbClr val="FFDD95"/>
              </a:solidFill>
              <a:round/>
            </a:ln>
            <a:effectLst/>
          </c:spPr>
          <c:marker>
            <c:symbol val="none"/>
          </c:marker>
          <c:cat>
            <c:strRef>
              <c:f>문헌조사!$A$51:$A$62</c:f>
              <c:strCache>
                <c:ptCount val="12"/>
                <c:pt idx="0">
                  <c:v>1월</c:v>
                </c:pt>
                <c:pt idx="1">
                  <c:v>2월</c:v>
                </c:pt>
                <c:pt idx="2">
                  <c:v>3월</c:v>
                </c:pt>
                <c:pt idx="3">
                  <c:v>4월</c:v>
                </c:pt>
                <c:pt idx="4">
                  <c:v>5월</c:v>
                </c:pt>
                <c:pt idx="5">
                  <c:v>6월</c:v>
                </c:pt>
                <c:pt idx="6">
                  <c:v>7월</c:v>
                </c:pt>
                <c:pt idx="7">
                  <c:v>8월</c:v>
                </c:pt>
                <c:pt idx="8">
                  <c:v>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문헌조사!$B$51:$B$62</c:f>
              <c:numCache>
                <c:formatCode>_(* #,##0_);_(* \(#,##0\);_(* "-"_);_(@_)</c:formatCode>
                <c:ptCount val="12"/>
                <c:pt idx="0">
                  <c:v>8023960</c:v>
                </c:pt>
                <c:pt idx="1">
                  <c:v>7433725</c:v>
                </c:pt>
                <c:pt idx="2">
                  <c:v>7555163</c:v>
                </c:pt>
                <c:pt idx="3">
                  <c:v>7389048</c:v>
                </c:pt>
                <c:pt idx="4">
                  <c:v>7432887</c:v>
                </c:pt>
                <c:pt idx="5">
                  <c:v>7727595</c:v>
                </c:pt>
                <c:pt idx="6">
                  <c:v>7963263</c:v>
                </c:pt>
                <c:pt idx="7">
                  <c:v>8140627</c:v>
                </c:pt>
                <c:pt idx="8">
                  <c:v>6803109</c:v>
                </c:pt>
                <c:pt idx="9">
                  <c:v>7351625</c:v>
                </c:pt>
                <c:pt idx="10">
                  <c:v>6964045</c:v>
                </c:pt>
                <c:pt idx="11">
                  <c:v>7600593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912-40D5-BF9E-D05C74C4191C}"/>
            </c:ext>
          </c:extLst>
        </c:ser>
        <c:ser>
          <c:idx val="1"/>
          <c:order val="1"/>
          <c:tx>
            <c:strRef>
              <c:f>문헌조사!$C$50</c:f>
              <c:strCache>
                <c:ptCount val="1"/>
                <c:pt idx="0">
                  <c:v>2020년</c:v>
                </c:pt>
              </c:strCache>
            </c:strRef>
          </c:tx>
          <c:spPr>
            <a:ln w="28575" cap="rnd">
              <a:solidFill>
                <a:srgbClr val="3468C0"/>
              </a:solidFill>
              <a:round/>
            </a:ln>
            <a:effectLst/>
          </c:spPr>
          <c:marker>
            <c:symbol val="none"/>
          </c:marker>
          <c:cat>
            <c:strRef>
              <c:f>문헌조사!$A$51:$A$62</c:f>
              <c:strCache>
                <c:ptCount val="12"/>
                <c:pt idx="0">
                  <c:v>1월</c:v>
                </c:pt>
                <c:pt idx="1">
                  <c:v>2월</c:v>
                </c:pt>
                <c:pt idx="2">
                  <c:v>3월</c:v>
                </c:pt>
                <c:pt idx="3">
                  <c:v>4월</c:v>
                </c:pt>
                <c:pt idx="4">
                  <c:v>5월</c:v>
                </c:pt>
                <c:pt idx="5">
                  <c:v>6월</c:v>
                </c:pt>
                <c:pt idx="6">
                  <c:v>7월</c:v>
                </c:pt>
                <c:pt idx="7">
                  <c:v>8월</c:v>
                </c:pt>
                <c:pt idx="8">
                  <c:v>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문헌조사!$C$51:$C$62</c:f>
              <c:numCache>
                <c:formatCode>_(* #,##0_);_(* \(#,##0\);_(* "-"_);_(@_)</c:formatCode>
                <c:ptCount val="12"/>
                <c:pt idx="0">
                  <c:v>7881507</c:v>
                </c:pt>
                <c:pt idx="1">
                  <c:v>3971511</c:v>
                </c:pt>
                <c:pt idx="2">
                  <c:v>643795</c:v>
                </c:pt>
                <c:pt idx="3">
                  <c:v>153087</c:v>
                </c:pt>
                <c:pt idx="4">
                  <c:v>137330</c:v>
                </c:pt>
                <c:pt idx="5">
                  <c:v>182053</c:v>
                </c:pt>
                <c:pt idx="6">
                  <c:v>218136</c:v>
                </c:pt>
                <c:pt idx="7">
                  <c:v>234218</c:v>
                </c:pt>
                <c:pt idx="8">
                  <c:v>196791</c:v>
                </c:pt>
                <c:pt idx="9">
                  <c:v>196217</c:v>
                </c:pt>
                <c:pt idx="10">
                  <c:v>195991</c:v>
                </c:pt>
                <c:pt idx="11">
                  <c:v>229286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8912-40D5-BF9E-D05C74C4191C}"/>
            </c:ext>
          </c:extLst>
        </c:ser>
        <c:ser>
          <c:idx val="2"/>
          <c:order val="2"/>
          <c:tx>
            <c:strRef>
              <c:f>문헌조사!$D$50</c:f>
              <c:strCache>
                <c:ptCount val="1"/>
                <c:pt idx="0">
                  <c:v>2021년</c:v>
                </c:pt>
              </c:strCache>
            </c:strRef>
          </c:tx>
          <c:spPr>
            <a:ln w="28575" cap="rnd">
              <a:solidFill>
                <a:srgbClr val="86A7FC"/>
              </a:solidFill>
              <a:round/>
            </a:ln>
            <a:effectLst/>
          </c:spPr>
          <c:marker>
            <c:symbol val="none"/>
          </c:marker>
          <c:cat>
            <c:strRef>
              <c:f>문헌조사!$A$51:$A$62</c:f>
              <c:strCache>
                <c:ptCount val="12"/>
                <c:pt idx="0">
                  <c:v>1월</c:v>
                </c:pt>
                <c:pt idx="1">
                  <c:v>2월</c:v>
                </c:pt>
                <c:pt idx="2">
                  <c:v>3월</c:v>
                </c:pt>
                <c:pt idx="3">
                  <c:v>4월</c:v>
                </c:pt>
                <c:pt idx="4">
                  <c:v>5월</c:v>
                </c:pt>
                <c:pt idx="5">
                  <c:v>6월</c:v>
                </c:pt>
                <c:pt idx="6">
                  <c:v>7월</c:v>
                </c:pt>
                <c:pt idx="7">
                  <c:v>8월</c:v>
                </c:pt>
                <c:pt idx="8">
                  <c:v>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문헌조사!$D$51:$D$62</c:f>
              <c:numCache>
                <c:formatCode>_(* #,##0_);_(* \(#,##0\);_(* "-"_);_(@_)</c:formatCode>
                <c:ptCount val="12"/>
                <c:pt idx="0">
                  <c:v>211468</c:v>
                </c:pt>
                <c:pt idx="1">
                  <c:v>165890</c:v>
                </c:pt>
                <c:pt idx="2">
                  <c:v>184211</c:v>
                </c:pt>
                <c:pt idx="3">
                  <c:v>178129</c:v>
                </c:pt>
                <c:pt idx="4">
                  <c:v>206462</c:v>
                </c:pt>
                <c:pt idx="5">
                  <c:v>246697</c:v>
                </c:pt>
                <c:pt idx="6">
                  <c:v>291269</c:v>
                </c:pt>
                <c:pt idx="7">
                  <c:v>339820</c:v>
                </c:pt>
                <c:pt idx="8">
                  <c:v>289529</c:v>
                </c:pt>
                <c:pt idx="9">
                  <c:v>310443</c:v>
                </c:pt>
                <c:pt idx="10">
                  <c:v>369475</c:v>
                </c:pt>
                <c:pt idx="11">
                  <c:v>415971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8912-40D5-BF9E-D05C74C4191C}"/>
            </c:ext>
          </c:extLst>
        </c:ser>
        <c:ser>
          <c:idx val="3"/>
          <c:order val="3"/>
          <c:tx>
            <c:strRef>
              <c:f>문헌조사!$E$50</c:f>
              <c:strCache>
                <c:ptCount val="1"/>
                <c:pt idx="0">
                  <c:v>2022년</c:v>
                </c:pt>
              </c:strCache>
            </c:strRef>
          </c:tx>
          <c:spPr>
            <a:ln w="28575" cap="rnd">
              <a:solidFill>
                <a:srgbClr val="FF9843"/>
              </a:solidFill>
              <a:round/>
            </a:ln>
            <a:effectLst/>
          </c:spPr>
          <c:marker>
            <c:symbol val="none"/>
          </c:marker>
          <c:cat>
            <c:strRef>
              <c:f>문헌조사!$A$51:$A$62</c:f>
              <c:strCache>
                <c:ptCount val="12"/>
                <c:pt idx="0">
                  <c:v>1월</c:v>
                </c:pt>
                <c:pt idx="1">
                  <c:v>2월</c:v>
                </c:pt>
                <c:pt idx="2">
                  <c:v>3월</c:v>
                </c:pt>
                <c:pt idx="3">
                  <c:v>4월</c:v>
                </c:pt>
                <c:pt idx="4">
                  <c:v>5월</c:v>
                </c:pt>
                <c:pt idx="5">
                  <c:v>6월</c:v>
                </c:pt>
                <c:pt idx="6">
                  <c:v>7월</c:v>
                </c:pt>
                <c:pt idx="7">
                  <c:v>8월</c:v>
                </c:pt>
                <c:pt idx="8">
                  <c:v>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문헌조사!$E$51:$E$62</c:f>
              <c:numCache>
                <c:formatCode>_(* #,##0_);_(* \(#,##0\);_(* "-"_);_(@_)</c:formatCode>
                <c:ptCount val="12"/>
                <c:pt idx="0">
                  <c:v>358308</c:v>
                </c:pt>
                <c:pt idx="1">
                  <c:v>320757</c:v>
                </c:pt>
                <c:pt idx="2">
                  <c:v>411666</c:v>
                </c:pt>
                <c:pt idx="3">
                  <c:v>650186</c:v>
                </c:pt>
                <c:pt idx="4">
                  <c:v>941540</c:v>
                </c:pt>
                <c:pt idx="5">
                  <c:v>1279029</c:v>
                </c:pt>
                <c:pt idx="6">
                  <c:v>1844775</c:v>
                </c:pt>
                <c:pt idx="7">
                  <c:v>2115364</c:v>
                </c:pt>
                <c:pt idx="8">
                  <c:v>1923452</c:v>
                </c:pt>
                <c:pt idx="9">
                  <c:v>2522903</c:v>
                </c:pt>
                <c:pt idx="10">
                  <c:v>3081331</c:v>
                </c:pt>
                <c:pt idx="11">
                  <c:v>4050748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8912-40D5-BF9E-D05C74C4191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69639232"/>
        <c:axId val="469643496"/>
      </c:lineChart>
      <c:catAx>
        <c:axId val="4696392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69643496"/>
        <c:crosses val="autoZero"/>
        <c:auto val="1"/>
        <c:lblAlgn val="ctr"/>
        <c:lblOffset val="100"/>
        <c:noMultiLvlLbl val="0"/>
      </c:catAx>
      <c:valAx>
        <c:axId val="4696434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_(* #,##0_);_(* \(#,##0\);_(* &quot;-&quot;_);_(@_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69639232"/>
        <c:crosses val="autoZero"/>
        <c:crossBetween val="between"/>
        <c:dispUnits>
          <c:builtInUnit val="tenThousands"/>
          <c:dispUnitsLbl>
            <c:layout/>
            <c:tx>
              <c:rich>
                <a:bodyPr rot="0" spcFirstLastPara="1" vertOverflow="ellipsis" vert="eaVert" wrap="square" anchor="ctr" anchorCtr="1"/>
                <a:lstStyle/>
                <a:p>
                  <a:pPr>
                    <a:defRPr sz="10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r>
                    <a:rPr lang="en-US" altLang="ko-KR" dirty="0"/>
                    <a:t>(</a:t>
                  </a:r>
                  <a:r>
                    <a:rPr lang="ko-KR" altLang="en-US" dirty="0"/>
                    <a:t>만 명</a:t>
                  </a:r>
                  <a:r>
                    <a:rPr lang="en-US" altLang="ko-KR" dirty="0"/>
                    <a:t>)</a:t>
                  </a:r>
                </a:p>
              </c:rich>
            </c:tx>
            <c:spPr>
              <a:noFill/>
              <a:ln>
                <a:noFill/>
              </a:ln>
              <a:effectLst/>
            </c:spPr>
            <c:txPr>
              <a:bodyPr rot="0" spcFirstLastPara="1" vertOverflow="ellipsis" vert="eaVert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</c:dispUnitsLbl>
        </c:dispUnits>
      </c:valAx>
      <c:spPr>
        <a:noFill/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+mn-cs"/>
              </a:defRPr>
            </a:pPr>
            <a:r>
              <a:rPr lang="ko-KR" altLang="en-US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국제선 항공여객실적 변화 추이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문헌조사!$A$91</c:f>
              <c:strCache>
                <c:ptCount val="1"/>
                <c:pt idx="0">
                  <c:v>2019년</c:v>
                </c:pt>
              </c:strCache>
            </c:strRef>
          </c:tx>
          <c:spPr>
            <a:solidFill>
              <a:srgbClr val="FFDD95"/>
            </a:solidFill>
            <a:ln>
              <a:noFill/>
            </a:ln>
            <a:effectLst/>
          </c:spPr>
          <c:invertIfNegative val="0"/>
          <c:cat>
            <c:strRef>
              <c:f>문헌조사!$B$90:$M$90</c:f>
              <c:strCache>
                <c:ptCount val="12"/>
                <c:pt idx="0">
                  <c:v> 1월 </c:v>
                </c:pt>
                <c:pt idx="1">
                  <c:v> 2월 </c:v>
                </c:pt>
                <c:pt idx="2">
                  <c:v> 3월 </c:v>
                </c:pt>
                <c:pt idx="3">
                  <c:v> 4월 </c:v>
                </c:pt>
                <c:pt idx="4">
                  <c:v> 5월 </c:v>
                </c:pt>
                <c:pt idx="5">
                  <c:v> 6월 </c:v>
                </c:pt>
                <c:pt idx="6">
                  <c:v> 7월 </c:v>
                </c:pt>
                <c:pt idx="7">
                  <c:v> 8월 </c:v>
                </c:pt>
                <c:pt idx="8">
                  <c:v> 9월 </c:v>
                </c:pt>
                <c:pt idx="9">
                  <c:v> 10월 </c:v>
                </c:pt>
                <c:pt idx="10">
                  <c:v> 11월 </c:v>
                </c:pt>
                <c:pt idx="11">
                  <c:v> 12월 </c:v>
                </c:pt>
              </c:strCache>
            </c:strRef>
          </c:cat>
          <c:val>
            <c:numRef>
              <c:f>문헌조사!$B$91:$M$91</c:f>
              <c:numCache>
                <c:formatCode>_(* #,##0_);_(* \(#,##0\);_(* "-"_);_(@_)</c:formatCode>
                <c:ptCount val="12"/>
                <c:pt idx="0">
                  <c:v>8024</c:v>
                </c:pt>
                <c:pt idx="1">
                  <c:v>7434</c:v>
                </c:pt>
                <c:pt idx="2">
                  <c:v>7555</c:v>
                </c:pt>
                <c:pt idx="3">
                  <c:v>7389</c:v>
                </c:pt>
                <c:pt idx="4">
                  <c:v>7433</c:v>
                </c:pt>
                <c:pt idx="5">
                  <c:v>7728</c:v>
                </c:pt>
                <c:pt idx="6">
                  <c:v>7963</c:v>
                </c:pt>
                <c:pt idx="7">
                  <c:v>8141</c:v>
                </c:pt>
                <c:pt idx="8">
                  <c:v>6803</c:v>
                </c:pt>
                <c:pt idx="9">
                  <c:v>7352</c:v>
                </c:pt>
                <c:pt idx="10">
                  <c:v>6964</c:v>
                </c:pt>
                <c:pt idx="11">
                  <c:v>7601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3B9-491F-AA2B-AF8BD7DF15E5}"/>
            </c:ext>
          </c:extLst>
        </c:ser>
        <c:ser>
          <c:idx val="1"/>
          <c:order val="1"/>
          <c:tx>
            <c:strRef>
              <c:f>문헌조사!$A$92</c:f>
              <c:strCache>
                <c:ptCount val="1"/>
                <c:pt idx="0">
                  <c:v>2021년</c:v>
                </c:pt>
              </c:strCache>
            </c:strRef>
          </c:tx>
          <c:spPr>
            <a:solidFill>
              <a:srgbClr val="FFB679"/>
            </a:solidFill>
            <a:ln>
              <a:noFill/>
            </a:ln>
            <a:effectLst/>
          </c:spPr>
          <c:invertIfNegative val="0"/>
          <c:cat>
            <c:strRef>
              <c:f>문헌조사!$B$90:$M$90</c:f>
              <c:strCache>
                <c:ptCount val="12"/>
                <c:pt idx="0">
                  <c:v> 1월 </c:v>
                </c:pt>
                <c:pt idx="1">
                  <c:v> 2월 </c:v>
                </c:pt>
                <c:pt idx="2">
                  <c:v> 3월 </c:v>
                </c:pt>
                <c:pt idx="3">
                  <c:v> 4월 </c:v>
                </c:pt>
                <c:pt idx="4">
                  <c:v> 5월 </c:v>
                </c:pt>
                <c:pt idx="5">
                  <c:v> 6월 </c:v>
                </c:pt>
                <c:pt idx="6">
                  <c:v> 7월 </c:v>
                </c:pt>
                <c:pt idx="7">
                  <c:v> 8월 </c:v>
                </c:pt>
                <c:pt idx="8">
                  <c:v> 9월 </c:v>
                </c:pt>
                <c:pt idx="9">
                  <c:v> 10월 </c:v>
                </c:pt>
                <c:pt idx="10">
                  <c:v> 11월 </c:v>
                </c:pt>
                <c:pt idx="11">
                  <c:v> 12월 </c:v>
                </c:pt>
              </c:strCache>
            </c:strRef>
          </c:cat>
          <c:val>
            <c:numRef>
              <c:f>문헌조사!$B$92:$M$92</c:f>
              <c:numCache>
                <c:formatCode>_(* #,##0_);_(* \(#,##0\);_(* "-"_);_(@_)</c:formatCode>
                <c:ptCount val="12"/>
                <c:pt idx="0">
                  <c:v>211</c:v>
                </c:pt>
                <c:pt idx="1">
                  <c:v>166</c:v>
                </c:pt>
                <c:pt idx="2">
                  <c:v>184</c:v>
                </c:pt>
                <c:pt idx="3">
                  <c:v>78</c:v>
                </c:pt>
                <c:pt idx="4">
                  <c:v>206</c:v>
                </c:pt>
                <c:pt idx="5">
                  <c:v>247</c:v>
                </c:pt>
                <c:pt idx="6">
                  <c:v>291</c:v>
                </c:pt>
                <c:pt idx="7">
                  <c:v>340</c:v>
                </c:pt>
                <c:pt idx="8">
                  <c:v>290</c:v>
                </c:pt>
                <c:pt idx="9">
                  <c:v>310</c:v>
                </c:pt>
                <c:pt idx="10">
                  <c:v>369</c:v>
                </c:pt>
                <c:pt idx="11">
                  <c:v>416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3B9-491F-AA2B-AF8BD7DF15E5}"/>
            </c:ext>
          </c:extLst>
        </c:ser>
        <c:ser>
          <c:idx val="2"/>
          <c:order val="2"/>
          <c:tx>
            <c:strRef>
              <c:f>문헌조사!$A$93</c:f>
              <c:strCache>
                <c:ptCount val="1"/>
                <c:pt idx="0">
                  <c:v>2022년</c:v>
                </c:pt>
              </c:strCache>
            </c:strRef>
          </c:tx>
          <c:spPr>
            <a:solidFill>
              <a:srgbClr val="FF9843"/>
            </a:solidFill>
            <a:ln>
              <a:noFill/>
            </a:ln>
            <a:effectLst/>
          </c:spPr>
          <c:invertIfNegative val="0"/>
          <c:cat>
            <c:strRef>
              <c:f>문헌조사!$B$90:$M$90</c:f>
              <c:strCache>
                <c:ptCount val="12"/>
                <c:pt idx="0">
                  <c:v> 1월 </c:v>
                </c:pt>
                <c:pt idx="1">
                  <c:v> 2월 </c:v>
                </c:pt>
                <c:pt idx="2">
                  <c:v> 3월 </c:v>
                </c:pt>
                <c:pt idx="3">
                  <c:v> 4월 </c:v>
                </c:pt>
                <c:pt idx="4">
                  <c:v> 5월 </c:v>
                </c:pt>
                <c:pt idx="5">
                  <c:v> 6월 </c:v>
                </c:pt>
                <c:pt idx="6">
                  <c:v> 7월 </c:v>
                </c:pt>
                <c:pt idx="7">
                  <c:v> 8월 </c:v>
                </c:pt>
                <c:pt idx="8">
                  <c:v> 9월 </c:v>
                </c:pt>
                <c:pt idx="9">
                  <c:v> 10월 </c:v>
                </c:pt>
                <c:pt idx="10">
                  <c:v> 11월 </c:v>
                </c:pt>
                <c:pt idx="11">
                  <c:v> 12월 </c:v>
                </c:pt>
              </c:strCache>
            </c:strRef>
          </c:cat>
          <c:val>
            <c:numRef>
              <c:f>문헌조사!$B$93:$M$93</c:f>
              <c:numCache>
                <c:formatCode>_(* #,##0_);_(* \(#,##0\);_(* "-"_);_(@_)</c:formatCode>
                <c:ptCount val="12"/>
                <c:pt idx="0">
                  <c:v>358</c:v>
                </c:pt>
                <c:pt idx="1">
                  <c:v>321</c:v>
                </c:pt>
                <c:pt idx="2">
                  <c:v>412</c:v>
                </c:pt>
                <c:pt idx="3">
                  <c:v>650</c:v>
                </c:pt>
                <c:pt idx="4">
                  <c:v>942</c:v>
                </c:pt>
                <c:pt idx="5">
                  <c:v>1279</c:v>
                </c:pt>
                <c:pt idx="6">
                  <c:v>1845</c:v>
                </c:pt>
                <c:pt idx="7">
                  <c:v>2115</c:v>
                </c:pt>
                <c:pt idx="8">
                  <c:v>1923</c:v>
                </c:pt>
                <c:pt idx="9">
                  <c:v>2523</c:v>
                </c:pt>
                <c:pt idx="10">
                  <c:v>3081</c:v>
                </c:pt>
                <c:pt idx="11">
                  <c:v>4051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3B9-491F-AA2B-AF8BD7DF15E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58187048"/>
        <c:axId val="558185408"/>
      </c:barChart>
      <c:lineChart>
        <c:grouping val="standard"/>
        <c:varyColors val="0"/>
        <c:ser>
          <c:idx val="3"/>
          <c:order val="3"/>
          <c:tx>
            <c:strRef>
              <c:f>문헌조사!$A$94</c:f>
              <c:strCache>
                <c:ptCount val="1"/>
                <c:pt idx="0">
                  <c:v>'21/'19(%)</c:v>
                </c:pt>
              </c:strCache>
            </c:strRef>
          </c:tx>
          <c:spPr>
            <a:ln w="28575" cap="rnd">
              <a:solidFill>
                <a:srgbClr val="86A7FC"/>
              </a:solidFill>
              <a:round/>
            </a:ln>
            <a:effectLst/>
          </c:spPr>
          <c:marker>
            <c:symbol val="none"/>
          </c:marker>
          <c:cat>
            <c:strRef>
              <c:f>문헌조사!$B$90:$M$90</c:f>
              <c:strCache>
                <c:ptCount val="12"/>
                <c:pt idx="0">
                  <c:v> 1월 </c:v>
                </c:pt>
                <c:pt idx="1">
                  <c:v> 2월 </c:v>
                </c:pt>
                <c:pt idx="2">
                  <c:v> 3월 </c:v>
                </c:pt>
                <c:pt idx="3">
                  <c:v> 4월 </c:v>
                </c:pt>
                <c:pt idx="4">
                  <c:v> 5월 </c:v>
                </c:pt>
                <c:pt idx="5">
                  <c:v> 6월 </c:v>
                </c:pt>
                <c:pt idx="6">
                  <c:v> 7월 </c:v>
                </c:pt>
                <c:pt idx="7">
                  <c:v> 8월 </c:v>
                </c:pt>
                <c:pt idx="8">
                  <c:v> 9월 </c:v>
                </c:pt>
                <c:pt idx="9">
                  <c:v> 10월 </c:v>
                </c:pt>
                <c:pt idx="10">
                  <c:v> 11월 </c:v>
                </c:pt>
                <c:pt idx="11">
                  <c:v> 12월 </c:v>
                </c:pt>
              </c:strCache>
            </c:strRef>
          </c:cat>
          <c:val>
            <c:numRef>
              <c:f>문헌조사!$B$94:$M$94</c:f>
              <c:numCache>
                <c:formatCode>0.0_ ;[Red]\-0.0\ </c:formatCode>
                <c:ptCount val="12"/>
                <c:pt idx="0">
                  <c:v>-97.4</c:v>
                </c:pt>
                <c:pt idx="1">
                  <c:v>-97.8</c:v>
                </c:pt>
                <c:pt idx="2">
                  <c:v>-97.6</c:v>
                </c:pt>
                <c:pt idx="3">
                  <c:v>-97.6</c:v>
                </c:pt>
                <c:pt idx="4">
                  <c:v>-97.2</c:v>
                </c:pt>
                <c:pt idx="5">
                  <c:v>-96.8</c:v>
                </c:pt>
                <c:pt idx="6">
                  <c:v>-96.3</c:v>
                </c:pt>
                <c:pt idx="7">
                  <c:v>-95.8</c:v>
                </c:pt>
                <c:pt idx="8">
                  <c:v>-95.7</c:v>
                </c:pt>
                <c:pt idx="9">
                  <c:v>-95.8</c:v>
                </c:pt>
                <c:pt idx="10">
                  <c:v>-94.7</c:v>
                </c:pt>
                <c:pt idx="11">
                  <c:v>-94.5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63B9-491F-AA2B-AF8BD7DF15E5}"/>
            </c:ext>
          </c:extLst>
        </c:ser>
        <c:ser>
          <c:idx val="4"/>
          <c:order val="4"/>
          <c:tx>
            <c:strRef>
              <c:f>문헌조사!$A$95</c:f>
              <c:strCache>
                <c:ptCount val="1"/>
                <c:pt idx="0">
                  <c:v>'22/'19(%)</c:v>
                </c:pt>
              </c:strCache>
            </c:strRef>
          </c:tx>
          <c:spPr>
            <a:ln w="28575" cap="rnd">
              <a:solidFill>
                <a:srgbClr val="3468C0"/>
              </a:solidFill>
              <a:round/>
            </a:ln>
            <a:effectLst/>
          </c:spPr>
          <c:marker>
            <c:symbol val="none"/>
          </c:marker>
          <c:cat>
            <c:strRef>
              <c:f>문헌조사!$B$90:$M$90</c:f>
              <c:strCache>
                <c:ptCount val="12"/>
                <c:pt idx="0">
                  <c:v> 1월 </c:v>
                </c:pt>
                <c:pt idx="1">
                  <c:v> 2월 </c:v>
                </c:pt>
                <c:pt idx="2">
                  <c:v> 3월 </c:v>
                </c:pt>
                <c:pt idx="3">
                  <c:v> 4월 </c:v>
                </c:pt>
                <c:pt idx="4">
                  <c:v> 5월 </c:v>
                </c:pt>
                <c:pt idx="5">
                  <c:v> 6월 </c:v>
                </c:pt>
                <c:pt idx="6">
                  <c:v> 7월 </c:v>
                </c:pt>
                <c:pt idx="7">
                  <c:v> 8월 </c:v>
                </c:pt>
                <c:pt idx="8">
                  <c:v> 9월 </c:v>
                </c:pt>
                <c:pt idx="9">
                  <c:v> 10월 </c:v>
                </c:pt>
                <c:pt idx="10">
                  <c:v> 11월 </c:v>
                </c:pt>
                <c:pt idx="11">
                  <c:v> 12월 </c:v>
                </c:pt>
              </c:strCache>
            </c:strRef>
          </c:cat>
          <c:val>
            <c:numRef>
              <c:f>문헌조사!$B$95:$M$95</c:f>
              <c:numCache>
                <c:formatCode>0.0_ ;[Red]\-0.0\ </c:formatCode>
                <c:ptCount val="12"/>
                <c:pt idx="0">
                  <c:v>-95.5</c:v>
                </c:pt>
                <c:pt idx="1">
                  <c:v>-95.7</c:v>
                </c:pt>
                <c:pt idx="2">
                  <c:v>-94.6</c:v>
                </c:pt>
                <c:pt idx="3">
                  <c:v>-91.2</c:v>
                </c:pt>
                <c:pt idx="4">
                  <c:v>-87.3</c:v>
                </c:pt>
                <c:pt idx="5">
                  <c:v>-83.4</c:v>
                </c:pt>
                <c:pt idx="6">
                  <c:v>-76.8</c:v>
                </c:pt>
                <c:pt idx="7">
                  <c:v>-74</c:v>
                </c:pt>
                <c:pt idx="8">
                  <c:v>-71.7</c:v>
                </c:pt>
                <c:pt idx="9">
                  <c:v>-65.7</c:v>
                </c:pt>
                <c:pt idx="10">
                  <c:v>-55.8</c:v>
                </c:pt>
                <c:pt idx="11">
                  <c:v>-46.7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63B9-491F-AA2B-AF8BD7DF15E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59452544"/>
        <c:axId val="559452216"/>
      </c:lineChart>
      <c:catAx>
        <c:axId val="5581870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58185408"/>
        <c:crosses val="autoZero"/>
        <c:auto val="1"/>
        <c:lblAlgn val="ctr"/>
        <c:lblOffset val="100"/>
        <c:noMultiLvlLbl val="0"/>
      </c:catAx>
      <c:valAx>
        <c:axId val="5581854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_(* #,##0_);_(* \(#,##0\);_(* &quot;-&quot;_);_(@_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58187048"/>
        <c:crosses val="autoZero"/>
        <c:crossBetween val="between"/>
      </c:valAx>
      <c:valAx>
        <c:axId val="559452216"/>
        <c:scaling>
          <c:orientation val="minMax"/>
        </c:scaling>
        <c:delete val="0"/>
        <c:axPos val="r"/>
        <c:numFmt formatCode="0.0_ ;[Red]\-0.0\ 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59452544"/>
        <c:crosses val="max"/>
        <c:crossBetween val="between"/>
      </c:valAx>
      <c:catAx>
        <c:axId val="559452544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559452216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792257-0704-4CE1-BE6D-7E80D6DC411B}" type="datetimeFigureOut">
              <a:rPr lang="ko-KR" altLang="en-US" smtClean="0"/>
              <a:t>2024-01-25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EDE043-D071-46D7-A39D-BBDDB22040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18408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숙박하지 않은 비율</a:t>
            </a:r>
            <a:r>
              <a:rPr lang="en-US" altLang="ko-KR" sz="12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ko-KR" altLang="en-US" sz="12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당일치기</a:t>
            </a:r>
            <a:r>
              <a:rPr lang="en-US" altLang="ko-KR" sz="12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)</a:t>
            </a:r>
            <a:endParaRPr lang="ko-KR" altLang="en-US" sz="12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 sz="12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19</a:t>
            </a:r>
            <a:r>
              <a:rPr lang="ko-KR" altLang="en-US" sz="12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년도</a:t>
            </a:r>
            <a:r>
              <a:rPr lang="en-US" altLang="ko-KR" sz="12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: 2.6%(</a:t>
            </a:r>
            <a:r>
              <a:rPr lang="ko-KR" altLang="en-US" sz="12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내국인</a:t>
            </a:r>
            <a:r>
              <a:rPr lang="en-US" altLang="ko-KR" sz="12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), 2.7%(</a:t>
            </a:r>
            <a:r>
              <a:rPr lang="ko-KR" altLang="en-US" sz="12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외국인</a:t>
            </a:r>
            <a:r>
              <a:rPr lang="en-US" altLang="ko-KR" sz="12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) | 21</a:t>
            </a:r>
            <a:r>
              <a:rPr lang="ko-KR" altLang="en-US" sz="12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년도</a:t>
            </a:r>
            <a:r>
              <a:rPr lang="en-US" altLang="ko-KR" sz="12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: 2.6% | 20</a:t>
            </a:r>
            <a:r>
              <a:rPr lang="ko-KR" altLang="en-US" sz="12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년도</a:t>
            </a:r>
            <a:r>
              <a:rPr lang="en-US" altLang="ko-KR" sz="12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: 4.6%, </a:t>
            </a:r>
            <a:endParaRPr lang="ko-KR" altLang="en-US" sz="12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ko-KR" altLang="en-US" sz="12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공항근처의 지역의 카페 </a:t>
            </a:r>
            <a:r>
              <a:rPr lang="ko-KR" altLang="en-US" sz="1200" dirty="0" err="1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매출량이</a:t>
            </a:r>
            <a:r>
              <a:rPr lang="ko-KR" altLang="en-US" sz="12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높은 이유와 연결</a:t>
            </a:r>
            <a:endParaRPr lang="ko-KR" altLang="en-US" sz="12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DE043-D071-46D7-A39D-BBDDB220408B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58077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7202A0-07B1-4CC1-8ABB-D00EE27411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FD9888C-765B-4DCC-AE53-274742E14E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68C57C2-F222-4B20-B05F-24B4874113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B0FCF-6054-4F77-B65D-D06BED083A6D}" type="datetimeFigureOut">
              <a:rPr lang="ko-KR" altLang="en-US" smtClean="0"/>
              <a:t>2024-01-25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D0DD3F8-778C-44A8-9B03-8CC70CC35D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146D289-C09E-4645-8E19-E75C7EDF8E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0CE9A-5ECC-4F7E-8797-A444D00351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86220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E3EE6E-D71F-4CC2-820B-5855BCCB9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CB5E33E-E795-4923-B7AC-737DB4BE51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20B05A3-B5A2-41A3-9F37-5088FA2DAC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B0FCF-6054-4F77-B65D-D06BED083A6D}" type="datetimeFigureOut">
              <a:rPr lang="ko-KR" altLang="en-US" smtClean="0"/>
              <a:t>2024-01-25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D8BD569-792F-48D7-9B13-48A7A09157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E9CC645-3347-442E-A3A0-E6BD7BF2A1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0CE9A-5ECC-4F7E-8797-A444D00351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23504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C630421-A1C2-4876-B1BD-3C2EC1A5E64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E23BDE1-3938-495C-9BEC-C61010043B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17D9429-7BF7-416E-A12F-7A95DC951D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B0FCF-6054-4F77-B65D-D06BED083A6D}" type="datetimeFigureOut">
              <a:rPr lang="ko-KR" altLang="en-US" smtClean="0"/>
              <a:t>2024-01-25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6BF2282-AA89-4F93-8B65-A97FB8DE84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D315752-EE08-4327-8002-B4EBB8E353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0CE9A-5ECC-4F7E-8797-A444D00351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02802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ADC1DF-BD8F-4471-AAD5-3CE22421F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3EDC36A-522A-43DD-B0F6-92E39092C5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78DD00A-AB5C-4397-BE08-B9F71C8977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B0FCF-6054-4F77-B65D-D06BED083A6D}" type="datetimeFigureOut">
              <a:rPr lang="ko-KR" altLang="en-US" smtClean="0"/>
              <a:t>2024-01-25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42A2211-47A6-434E-BAFE-0BA395DE6E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DF0D058-5423-4BB6-B5FF-3F3FAEB33C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0CE9A-5ECC-4F7E-8797-A444D00351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79418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2ABCD7-A1F6-464D-9054-1370C7A00E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8252769-A1FC-4562-A4A5-538AE2DE80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D625FDE-3BB8-447E-8BE7-369EF4D28B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B0FCF-6054-4F77-B65D-D06BED083A6D}" type="datetimeFigureOut">
              <a:rPr lang="ko-KR" altLang="en-US" smtClean="0"/>
              <a:t>2024-01-25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D97133-59D2-4111-8733-91BAFC9238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1BE2A1D-2DA6-4336-AE6C-E928FB293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0CE9A-5ECC-4F7E-8797-A444D00351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96637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992C01-4272-4D55-AC54-0BBC0C6E8D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27B4A6B-3A21-4342-BE08-6AE6E2FCF1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1842C0C-5632-4EE2-B9FF-F289274E7C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7BD3B1A-D721-4B5D-9F9E-9719F0FC11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B0FCF-6054-4F77-B65D-D06BED083A6D}" type="datetimeFigureOut">
              <a:rPr lang="ko-KR" altLang="en-US" smtClean="0"/>
              <a:t>2024-01-25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EA32344-01CA-4005-8932-90A5A28E8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B739A1C-B892-41C4-A17F-1CCDC08673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0CE9A-5ECC-4F7E-8797-A444D00351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75528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29D75C-C47C-478B-B9D8-B57528D31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EAD45D9-1D7A-48B6-A68E-0AE031599A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1E45564-935E-4B04-A020-E206E981ED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E3FF8BB-A88C-4116-897E-8C57871319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F737DB2-0050-4D95-854E-075B05AF6F9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FC7A300-837B-4678-88C5-AB4966CE84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B0FCF-6054-4F77-B65D-D06BED083A6D}" type="datetimeFigureOut">
              <a:rPr lang="ko-KR" altLang="en-US" smtClean="0"/>
              <a:t>2024-01-25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7240127-AF60-4C8C-A603-00F44A5E7F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456D9A3-4179-4FCA-9434-B324C20181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0CE9A-5ECC-4F7E-8797-A444D00351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34212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71EFBA-7C27-4D78-B43B-D31D2A849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C18956C-E5F3-4E51-8605-EA98880A4E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B0FCF-6054-4F77-B65D-D06BED083A6D}" type="datetimeFigureOut">
              <a:rPr lang="ko-KR" altLang="en-US" smtClean="0"/>
              <a:t>2024-01-25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1F1EE4E-6BEF-4772-8C59-F41A07B53C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F9CB370-A230-4531-A83E-D550CA4CA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0CE9A-5ECC-4F7E-8797-A444D00351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21581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16AAA93-7542-4920-9AA3-C3D43830BF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B0FCF-6054-4F77-B65D-D06BED083A6D}" type="datetimeFigureOut">
              <a:rPr lang="ko-KR" altLang="en-US" smtClean="0"/>
              <a:t>2024-01-25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B0A4CF0-B77E-4E83-9705-9D96705384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C25F1F4-64C8-47DE-9538-971C93B4A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0CE9A-5ECC-4F7E-8797-A444D00351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6163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295DC5-7FD6-4976-8FDF-554854CCD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B73F13D-D6FB-44EB-873C-51F905D5F0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FFC7AF6-7CF4-4F74-BF10-1466B4D995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5CECCCB-C812-4591-B4F6-2BE2AE5DC2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B0FCF-6054-4F77-B65D-D06BED083A6D}" type="datetimeFigureOut">
              <a:rPr lang="ko-KR" altLang="en-US" smtClean="0"/>
              <a:t>2024-01-25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C65521B-14D8-41AC-93BE-1337CE8AEF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B52779B-A88F-42F1-BDA1-9015295B50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0CE9A-5ECC-4F7E-8797-A444D00351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88475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480528-AE3D-4367-A4A3-FCC9DA6A54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40A86E1-286D-4626-8BCE-39BFF42E948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CA52F7C-554F-4235-911E-D1EDF57BC3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2A8A1F3-807B-4467-904D-97F2D8F214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B0FCF-6054-4F77-B65D-D06BED083A6D}" type="datetimeFigureOut">
              <a:rPr lang="ko-KR" altLang="en-US" smtClean="0"/>
              <a:t>2024-01-25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72B9774-96CF-4E44-B6F5-7553E78D2A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F9CA783-9E37-455C-B448-C178FEA537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0CE9A-5ECC-4F7E-8797-A444D00351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37474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32B2E07-4E54-4B4D-BBAB-17894A9A19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B6457E6-E1EB-4131-8D44-F01B9B3653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73AF0E9-C0A4-4631-90D0-B6682B8E7A6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7B0FCF-6054-4F77-B65D-D06BED083A6D}" type="datetimeFigureOut">
              <a:rPr lang="ko-KR" altLang="en-US" smtClean="0"/>
              <a:t>2024-01-25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49472D8-3A0C-46BB-BE94-89BCEB933A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7B46DF5-2CAB-4BAF-88DB-3434F7D58E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F0CE9A-5ECC-4F7E-8797-A444D00351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3765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0.xml"/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hyperlink" Target="https://www.flaticon.com/kr/free-icon/business-report_6054284?term=%ED%86%B5%EA%B3%84&amp;page=1&amp;position=38&amp;origin=style&amp;related_id=6054284" TargetMode="External"/><Relationship Id="rId3" Type="http://schemas.openxmlformats.org/officeDocument/2006/relationships/image" Target="../media/image8.png"/><Relationship Id="rId7" Type="http://schemas.openxmlformats.org/officeDocument/2006/relationships/hyperlink" Target="https://www.flaticon.com/kr/free-icon/data-analysis_6260387?term=%ED%86%B5%EA%B3%84&amp;page=1&amp;position=2&amp;origin=style&amp;related_id=6260387" TargetMode="External"/><Relationship Id="rId12" Type="http://schemas.openxmlformats.org/officeDocument/2006/relationships/image" Target="../media/image1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hyperlink" Target="https://www.flaticon.com/kr/free-icon/data-analysis_6657846?term=%EB%8D%B0%EC%9D%B4%ED%84%B0&amp;page=1&amp;position=3&amp;origin=style&amp;related_id=6657846" TargetMode="External"/><Relationship Id="rId5" Type="http://schemas.openxmlformats.org/officeDocument/2006/relationships/hyperlink" Target="https://www.flaticon.com/kr/free-icon/server-storage_6056783?term=%EC%84%9C%EB%B2%84&amp;page=1&amp;position=1&amp;origin=search&amp;related_id=6056783" TargetMode="External"/><Relationship Id="rId10" Type="http://schemas.openxmlformats.org/officeDocument/2006/relationships/image" Target="../media/image12.png"/><Relationship Id="rId4" Type="http://schemas.openxmlformats.org/officeDocument/2006/relationships/image" Target="../media/image9.png"/><Relationship Id="rId9" Type="http://schemas.openxmlformats.org/officeDocument/2006/relationships/hyperlink" Target="https://www.flaticon.com/kr/free-icon/data-analysis_6260815?term=%EB%8D%B0%EC%9D%B4%ED%84%B0&amp;page=1&amp;position=32&amp;origin=style&amp;related_id=6260815" TargetMode="External"/><Relationship Id="rId1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hyperlink" Target="https://www.flaticon.com/kr/free-icon/server-storage_6056783?term=%EC%84%9C%EB%B2%84&amp;page=1&amp;position=1&amp;origin=search&amp;related_id=6056783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kr/free-icon/server-storage_6056783?term=%EC%84%9C%EB%B2%84&amp;page=1&amp;position=1&amp;origin=search&amp;related_id=6056783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1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www.flaticon.com/kr/free-icon/data-analysis_6260387?term=%ED%86%B5%EA%B3%84&amp;page=1&amp;position=2&amp;origin=style&amp;related_id=6260387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www.flaticon.com/kr/free-icon/data-analysis_6260387?term=%ED%86%B5%EA%B3%84&amp;page=1&amp;position=2&amp;origin=style&amp;related_id=6260387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www.flaticon.com/kr/free-icon/data-analysis_6260387?term=%ED%86%B5%EA%B3%84&amp;page=1&amp;position=2&amp;origin=style&amp;related_id=6260387" TargetMode="Externa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www.flaticon.com/kr/free-icon/data-analysis_6260387?term=%ED%86%B5%EA%B3%84&amp;page=1&amp;position=2&amp;origin=style&amp;related_id=6260387" TargetMode="Externa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kr/free-icon/data-analysis_6260815?term=%EB%8D%B0%EC%9D%B4%ED%84%B0&amp;page=1&amp;position=32&amp;origin=style&amp;related_id=6260815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kr/free-icon/data-analysis_6260815?term=%EB%8D%B0%EC%9D%B4%ED%84%B0&amp;page=1&amp;position=32&amp;origin=style&amp;related_id=6260815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kr/free-icon/data-analysis_6260815?term=%EB%8D%B0%EC%9D%B4%ED%84%B0&amp;page=1&amp;position=32&amp;origin=style&amp;related_id=6260815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1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kr/free-icon/data-analysis_6260815?term=%EB%8D%B0%EC%9D%B4%ED%84%B0&amp;page=1&amp;position=32&amp;origin=style&amp;related_id=6260815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hyperlink" Target="https://www.flaticon.com/kr/free-icon/data-analysis_6260815?term=%EB%8D%B0%EC%9D%B4%ED%84%B0&amp;page=1&amp;position=32&amp;origin=style&amp;related_id=6260815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www.flaticon.com/kr/free-icon/data-analysis_6260815?term=%EB%8D%B0%EC%9D%B4%ED%84%B0&amp;page=1&amp;position=32&amp;origin=style&amp;related_id=6260815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www.flaticon.com/kr/free-icon/data-analysis_6260815?term=%EB%8D%B0%EC%9D%B4%ED%84%B0&amp;page=1&amp;position=32&amp;origin=style&amp;related_id=6260815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www.flaticon.com/kr/free-icon/data-analysis_6260815?term=%EB%8D%B0%EC%9D%B4%ED%84%B0&amp;page=1&amp;position=32&amp;origin=style&amp;related_id=6260815" TargetMode="Externa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www.flaticon.com/kr/free-icon/data-analysis_6260815?term=%EB%8D%B0%EC%9D%B4%ED%84%B0&amp;page=1&amp;position=32&amp;origin=style&amp;related_id=6260815" TargetMode="Externa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www.flaticon.com/kr/free-icon/data-analysis_6260815?term=%EB%8D%B0%EC%9D%B4%ED%84%B0&amp;page=1&amp;position=32&amp;origin=style&amp;related_id=6260815" TargetMode="Externa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www.flaticon.com/kr/free-icon/data-analysis_6260815?term=%EB%8D%B0%EC%9D%B4%ED%84%B0&amp;page=1&amp;position=32&amp;origin=style&amp;related_id=6260815" TargetMode="Externa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94418FA8-FB20-42D0-AC27-0567D56C899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279918" y="1847850"/>
            <a:chExt cx="12192000" cy="6858000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FA30FBEE-5093-4D80-8791-0822D85986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312" r="19311"/>
            <a:stretch/>
          </p:blipFill>
          <p:spPr>
            <a:xfrm>
              <a:off x="279918" y="1847850"/>
              <a:ext cx="12192000" cy="6858000"/>
            </a:xfrm>
            <a:prstGeom prst="rect">
              <a:avLst/>
            </a:prstGeom>
            <a:ln>
              <a:noFill/>
            </a:ln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9CCD6031-B15C-4A9B-A74B-9554F6ED27DA}"/>
                </a:ext>
              </a:extLst>
            </p:cNvPr>
            <p:cNvSpPr/>
            <p:nvPr/>
          </p:nvSpPr>
          <p:spPr>
            <a:xfrm>
              <a:off x="279918" y="1847850"/>
              <a:ext cx="12192000" cy="6858000"/>
            </a:xfrm>
            <a:prstGeom prst="rect">
              <a:avLst/>
            </a:prstGeom>
            <a:solidFill>
              <a:schemeClr val="tx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EF04E9B8-5EBC-405D-8A5D-667A71803B81}"/>
              </a:ext>
            </a:extLst>
          </p:cNvPr>
          <p:cNvSpPr txBox="1"/>
          <p:nvPr/>
        </p:nvSpPr>
        <p:spPr>
          <a:xfrm>
            <a:off x="0" y="708457"/>
            <a:ext cx="121920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700" dirty="0">
                <a:solidFill>
                  <a:schemeClr val="bg1"/>
                </a:solidFill>
              </a:rPr>
              <a:t>[       ]</a:t>
            </a:r>
            <a:endParaRPr lang="ko-KR" altLang="en-US" sz="287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A916A9-2E66-477F-8A16-00568C4AB0A0}"/>
              </a:ext>
            </a:extLst>
          </p:cNvPr>
          <p:cNvSpPr txBox="1"/>
          <p:nvPr/>
        </p:nvSpPr>
        <p:spPr>
          <a:xfrm>
            <a:off x="858416" y="2570058"/>
            <a:ext cx="104751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 smtClean="0">
                <a:solidFill>
                  <a:schemeClr val="bg1"/>
                </a:solidFill>
              </a:rPr>
              <a:t>제주도 여행 실태 분석</a:t>
            </a:r>
            <a:endParaRPr lang="en-US" altLang="ko-KR" sz="4000" b="1" dirty="0" smtClean="0">
              <a:solidFill>
                <a:schemeClr val="bg1"/>
              </a:solidFill>
            </a:endParaRPr>
          </a:p>
          <a:p>
            <a:pPr algn="ctr"/>
            <a:r>
              <a:rPr lang="en-US" altLang="ko-KR" sz="4000" b="1" dirty="0" smtClean="0">
                <a:solidFill>
                  <a:schemeClr val="bg1"/>
                </a:solidFill>
              </a:rPr>
              <a:t>:</a:t>
            </a:r>
            <a:r>
              <a:rPr lang="en-US" altLang="ko-KR" sz="4000" b="1" dirty="0" smtClean="0">
                <a:solidFill>
                  <a:schemeClr val="bg1"/>
                </a:solidFill>
              </a:rPr>
              <a:t> </a:t>
            </a:r>
            <a:r>
              <a:rPr lang="en-US" altLang="ko-KR" sz="4000" b="1" dirty="0" smtClean="0">
                <a:solidFill>
                  <a:schemeClr val="bg1"/>
                </a:solidFill>
              </a:rPr>
              <a:t>19~21</a:t>
            </a:r>
            <a:r>
              <a:rPr lang="ko-KR" altLang="en-US" sz="4000" b="1" dirty="0" smtClean="0">
                <a:solidFill>
                  <a:schemeClr val="bg1"/>
                </a:solidFill>
              </a:rPr>
              <a:t>년을 중심으로</a:t>
            </a:r>
            <a:endParaRPr lang="ko-KR" altLang="en-US" sz="4000" b="1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EA916A9-2E66-477F-8A16-00568C4AB0A0}"/>
              </a:ext>
            </a:extLst>
          </p:cNvPr>
          <p:cNvSpPr txBox="1"/>
          <p:nvPr/>
        </p:nvSpPr>
        <p:spPr>
          <a:xfrm>
            <a:off x="3695400" y="5278661"/>
            <a:ext cx="104751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 smtClean="0">
                <a:solidFill>
                  <a:schemeClr val="bg1"/>
                </a:solidFill>
              </a:rPr>
              <a:t>탐색적 데이터 분석 </a:t>
            </a:r>
            <a:r>
              <a:rPr lang="en-US" altLang="ko-KR" sz="3200" b="1" dirty="0" smtClean="0">
                <a:solidFill>
                  <a:schemeClr val="bg1"/>
                </a:solidFill>
              </a:rPr>
              <a:t>Semi Project</a:t>
            </a:r>
            <a:endParaRPr lang="en-US" altLang="ko-KR" sz="3200" b="1" dirty="0" smtClean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A916A9-2E66-477F-8A16-00568C4AB0A0}"/>
              </a:ext>
            </a:extLst>
          </p:cNvPr>
          <p:cNvSpPr txBox="1"/>
          <p:nvPr/>
        </p:nvSpPr>
        <p:spPr>
          <a:xfrm>
            <a:off x="6709047" y="5924713"/>
            <a:ext cx="48162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 smtClean="0">
                <a:solidFill>
                  <a:schemeClr val="bg1"/>
                </a:solidFill>
              </a:rPr>
              <a:t>김종현</a:t>
            </a:r>
            <a:r>
              <a:rPr lang="en-US" altLang="ko-KR" sz="4000" b="1" dirty="0" smtClean="0">
                <a:solidFill>
                  <a:schemeClr val="bg1"/>
                </a:solidFill>
              </a:rPr>
              <a:t>, </a:t>
            </a:r>
            <a:r>
              <a:rPr lang="ko-KR" altLang="en-US" sz="4000" b="1" dirty="0" err="1" smtClean="0">
                <a:solidFill>
                  <a:schemeClr val="bg1"/>
                </a:solidFill>
              </a:rPr>
              <a:t>김한열</a:t>
            </a:r>
            <a:endParaRPr lang="ko-KR" altLang="en-US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28652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4EF2F085-FE68-45DF-A655-79DC8445B4C1}"/>
              </a:ext>
            </a:extLst>
          </p:cNvPr>
          <p:cNvSpPr/>
          <p:nvPr/>
        </p:nvSpPr>
        <p:spPr>
          <a:xfrm>
            <a:off x="696687" y="1"/>
            <a:ext cx="406400" cy="1141513"/>
          </a:xfrm>
          <a:prstGeom prst="rect">
            <a:avLst/>
          </a:prstGeom>
          <a:solidFill>
            <a:srgbClr val="FF98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5CD415-264E-43D6-8785-810173183FEB}"/>
              </a:ext>
            </a:extLst>
          </p:cNvPr>
          <p:cNvSpPr txBox="1"/>
          <p:nvPr/>
        </p:nvSpPr>
        <p:spPr>
          <a:xfrm>
            <a:off x="1103087" y="511315"/>
            <a:ext cx="63343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문헌 조사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608A7B-2923-4B73-B6BD-E934F73686E8}"/>
              </a:ext>
            </a:extLst>
          </p:cNvPr>
          <p:cNvSpPr txBox="1"/>
          <p:nvPr/>
        </p:nvSpPr>
        <p:spPr>
          <a:xfrm>
            <a:off x="1103087" y="271047"/>
            <a:ext cx="63343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68514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02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문헌 조사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C0F2CC-C563-4983-B1A3-6FEA9E66F30D}"/>
              </a:ext>
            </a:extLst>
          </p:cNvPr>
          <p:cNvSpPr txBox="1"/>
          <p:nvPr/>
        </p:nvSpPr>
        <p:spPr>
          <a:xfrm>
            <a:off x="618673" y="683568"/>
            <a:ext cx="562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1.</a:t>
            </a:r>
            <a:endParaRPr lang="ko-KR" altLang="en-US" sz="2400" b="1" dirty="0">
              <a:solidFill>
                <a:schemeClr val="bg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6146" name="Picture 2" descr="https://lh7-us.googleusercontent.com/QYvUE-8vIDOAnXh826Gf3vzNHz60eKtodOYwOnCfQQG8XrAfRBhULs6FGebNpQwLa89GcS9CA6sv1c61J-ZIpDQXYbbsLDXXH0wGFKB63iLkKC0HxW5Dr8lBJ9sH-Fy9PlAMuIoLKZfCnmA=s2048">
            <a:extLst>
              <a:ext uri="{FF2B5EF4-FFF2-40B4-BE49-F238E27FC236}">
                <a16:creationId xmlns:a16="http://schemas.microsoft.com/office/drawing/2014/main" id="{080E8D1E-A63F-4D38-9A3E-8B10CD271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3092" y="1610199"/>
            <a:ext cx="7443433" cy="4027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2FF103D3-97B4-4415-8784-6E61EF074419}"/>
              </a:ext>
            </a:extLst>
          </p:cNvPr>
          <p:cNvSpPr/>
          <p:nvPr/>
        </p:nvSpPr>
        <p:spPr>
          <a:xfrm>
            <a:off x="7437434" y="6627168"/>
            <a:ext cx="475456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900" dirty="0">
                <a:solidFill>
                  <a:srgbClr val="000000"/>
                </a:solidFill>
                <a:latin typeface="Gill Sans"/>
              </a:rPr>
              <a:t>한국관광공사</a:t>
            </a:r>
            <a:r>
              <a:rPr lang="en-US" altLang="ko-KR" sz="900" dirty="0">
                <a:solidFill>
                  <a:srgbClr val="000000"/>
                </a:solidFill>
                <a:latin typeface="Gill Sans"/>
              </a:rPr>
              <a:t>,</a:t>
            </a:r>
            <a:r>
              <a:rPr lang="ko-KR" altLang="en-US" sz="900" i="1" dirty="0">
                <a:solidFill>
                  <a:srgbClr val="000000"/>
                </a:solidFill>
                <a:latin typeface="Gill Sans"/>
              </a:rPr>
              <a:t>「한국관광통계」</a:t>
            </a:r>
            <a:r>
              <a:rPr lang="en-US" altLang="ko-KR" sz="900" dirty="0">
                <a:solidFill>
                  <a:srgbClr val="000000"/>
                </a:solidFill>
                <a:latin typeface="Gill Sans"/>
              </a:rPr>
              <a:t>, 2024.01.22, </a:t>
            </a:r>
            <a:r>
              <a:rPr lang="ko-KR" altLang="en-US" sz="900" dirty="0">
                <a:solidFill>
                  <a:srgbClr val="000000"/>
                </a:solidFill>
                <a:latin typeface="Gill Sans"/>
              </a:rPr>
              <a:t>내국인출국</a:t>
            </a:r>
            <a:r>
              <a:rPr lang="en-US" altLang="ko-KR" sz="900" dirty="0">
                <a:solidFill>
                  <a:srgbClr val="000000"/>
                </a:solidFill>
                <a:latin typeface="Gill Sans"/>
              </a:rPr>
              <a:t>-</a:t>
            </a:r>
            <a:r>
              <a:rPr lang="ko-KR" altLang="en-US" sz="900" dirty="0">
                <a:solidFill>
                  <a:srgbClr val="000000"/>
                </a:solidFill>
                <a:latin typeface="Gill Sans"/>
              </a:rPr>
              <a:t>성별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14651011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4EF2F085-FE68-45DF-A655-79DC8445B4C1}"/>
              </a:ext>
            </a:extLst>
          </p:cNvPr>
          <p:cNvSpPr/>
          <p:nvPr/>
        </p:nvSpPr>
        <p:spPr>
          <a:xfrm>
            <a:off x="696687" y="1"/>
            <a:ext cx="406400" cy="1141513"/>
          </a:xfrm>
          <a:prstGeom prst="rect">
            <a:avLst/>
          </a:prstGeom>
          <a:solidFill>
            <a:srgbClr val="FF98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5CD415-264E-43D6-8785-810173183FEB}"/>
              </a:ext>
            </a:extLst>
          </p:cNvPr>
          <p:cNvSpPr txBox="1"/>
          <p:nvPr/>
        </p:nvSpPr>
        <p:spPr>
          <a:xfrm>
            <a:off x="1103087" y="511315"/>
            <a:ext cx="63343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문헌 조사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608A7B-2923-4B73-B6BD-E934F73686E8}"/>
              </a:ext>
            </a:extLst>
          </p:cNvPr>
          <p:cNvSpPr txBox="1"/>
          <p:nvPr/>
        </p:nvSpPr>
        <p:spPr>
          <a:xfrm>
            <a:off x="1103087" y="271047"/>
            <a:ext cx="63343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68514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02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문헌 조사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C0F2CC-C563-4983-B1A3-6FEA9E66F30D}"/>
              </a:ext>
            </a:extLst>
          </p:cNvPr>
          <p:cNvSpPr txBox="1"/>
          <p:nvPr/>
        </p:nvSpPr>
        <p:spPr>
          <a:xfrm>
            <a:off x="618673" y="683568"/>
            <a:ext cx="562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1.</a:t>
            </a:r>
            <a:endParaRPr lang="ko-KR" altLang="en-US" sz="2400" b="1" dirty="0">
              <a:solidFill>
                <a:schemeClr val="bg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5122" name="Picture 2" descr="https://lh7-us.googleusercontent.com/QIKcwRoROfIpLd9LWvi4cLPu4tU2YQmyZEhTgH3xOPF_en36jUrPBAnSgYQOrzdtXKZgorbLHQBLGXCbidcgUHiTv8jjr1pteBrLrHMjI1r4vyhX3ZQXwX5s8nknYoSfiEfrmREYcTVgDQ0=s2048">
            <a:extLst>
              <a:ext uri="{FF2B5EF4-FFF2-40B4-BE49-F238E27FC236}">
                <a16:creationId xmlns:a16="http://schemas.microsoft.com/office/drawing/2014/main" id="{89CD8044-84AA-4C55-88A2-32C396E0B1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6719" y="1610198"/>
            <a:ext cx="7521682" cy="4030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831D0F67-2F1F-43B1-B7E7-25B561DD2F00}"/>
              </a:ext>
            </a:extLst>
          </p:cNvPr>
          <p:cNvSpPr/>
          <p:nvPr/>
        </p:nvSpPr>
        <p:spPr>
          <a:xfrm>
            <a:off x="7437434" y="6627168"/>
            <a:ext cx="475456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900" dirty="0">
                <a:solidFill>
                  <a:srgbClr val="000000"/>
                </a:solidFill>
                <a:latin typeface="Gill Sans"/>
              </a:rPr>
              <a:t>한국관광공사</a:t>
            </a:r>
            <a:r>
              <a:rPr lang="en-US" altLang="ko-KR" sz="900" dirty="0">
                <a:solidFill>
                  <a:srgbClr val="000000"/>
                </a:solidFill>
                <a:latin typeface="Gill Sans"/>
              </a:rPr>
              <a:t>,</a:t>
            </a:r>
            <a:r>
              <a:rPr lang="ko-KR" altLang="en-US" sz="900" i="1" dirty="0">
                <a:solidFill>
                  <a:srgbClr val="000000"/>
                </a:solidFill>
                <a:latin typeface="Gill Sans"/>
              </a:rPr>
              <a:t>「한국관광통계」</a:t>
            </a:r>
            <a:r>
              <a:rPr lang="en-US" altLang="ko-KR" sz="900" dirty="0">
                <a:solidFill>
                  <a:srgbClr val="000000"/>
                </a:solidFill>
                <a:latin typeface="Gill Sans"/>
              </a:rPr>
              <a:t>, 2024.01.22, </a:t>
            </a:r>
            <a:r>
              <a:rPr lang="ko-KR" altLang="en-US" sz="900" dirty="0" err="1">
                <a:solidFill>
                  <a:srgbClr val="000000"/>
                </a:solidFill>
                <a:latin typeface="Gill Sans"/>
              </a:rPr>
              <a:t>외래객</a:t>
            </a:r>
            <a:r>
              <a:rPr lang="ko-KR" altLang="en-US" sz="900" dirty="0">
                <a:solidFill>
                  <a:srgbClr val="000000"/>
                </a:solidFill>
                <a:latin typeface="Gill Sans"/>
              </a:rPr>
              <a:t> 입국</a:t>
            </a:r>
            <a:r>
              <a:rPr lang="en-US" altLang="ko-KR" sz="900" dirty="0">
                <a:solidFill>
                  <a:srgbClr val="000000"/>
                </a:solidFill>
                <a:latin typeface="Gill Sans"/>
              </a:rPr>
              <a:t>-</a:t>
            </a:r>
            <a:r>
              <a:rPr lang="ko-KR" altLang="en-US" sz="900" dirty="0">
                <a:solidFill>
                  <a:srgbClr val="000000"/>
                </a:solidFill>
                <a:latin typeface="Gill Sans"/>
              </a:rPr>
              <a:t>성별</a:t>
            </a:r>
            <a:r>
              <a:rPr lang="en-US" altLang="ko-KR" sz="900" dirty="0">
                <a:solidFill>
                  <a:srgbClr val="000000"/>
                </a:solidFill>
                <a:latin typeface="Gill Sans"/>
              </a:rPr>
              <a:t>/</a:t>
            </a:r>
            <a:r>
              <a:rPr lang="ko-KR" altLang="en-US" sz="900" dirty="0">
                <a:solidFill>
                  <a:srgbClr val="000000"/>
                </a:solidFill>
                <a:latin typeface="Gill Sans"/>
              </a:rPr>
              <a:t>국적별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31818846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4EF2F085-FE68-45DF-A655-79DC8445B4C1}"/>
              </a:ext>
            </a:extLst>
          </p:cNvPr>
          <p:cNvSpPr/>
          <p:nvPr/>
        </p:nvSpPr>
        <p:spPr>
          <a:xfrm>
            <a:off x="696687" y="1"/>
            <a:ext cx="406400" cy="1141513"/>
          </a:xfrm>
          <a:prstGeom prst="rect">
            <a:avLst/>
          </a:prstGeom>
          <a:solidFill>
            <a:srgbClr val="FF98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5CD415-264E-43D6-8785-810173183FEB}"/>
              </a:ext>
            </a:extLst>
          </p:cNvPr>
          <p:cNvSpPr txBox="1"/>
          <p:nvPr/>
        </p:nvSpPr>
        <p:spPr>
          <a:xfrm>
            <a:off x="1103087" y="511315"/>
            <a:ext cx="63343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문헌 조사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608A7B-2923-4B73-B6BD-E934F73686E8}"/>
              </a:ext>
            </a:extLst>
          </p:cNvPr>
          <p:cNvSpPr txBox="1"/>
          <p:nvPr/>
        </p:nvSpPr>
        <p:spPr>
          <a:xfrm>
            <a:off x="1103087" y="271047"/>
            <a:ext cx="63343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68514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02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문헌 조사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C0F2CC-C563-4983-B1A3-6FEA9E66F30D}"/>
              </a:ext>
            </a:extLst>
          </p:cNvPr>
          <p:cNvSpPr txBox="1"/>
          <p:nvPr/>
        </p:nvSpPr>
        <p:spPr>
          <a:xfrm>
            <a:off x="618673" y="683568"/>
            <a:ext cx="562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1.</a:t>
            </a:r>
            <a:endParaRPr lang="ko-KR" altLang="en-US" sz="2400" b="1" dirty="0">
              <a:solidFill>
                <a:schemeClr val="bg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2050" name="Picture 2" descr="https://lh7-us.googleusercontent.com/hvjgkMSLyYLhfnICQhClMZGbPOP3-x1iMYuwCmXL7Gj8ii4dtRg3stnl6EO0pT3dsm9Geo4IMQ4dDZwTlj6JTxUjql8xXUP2SMQ62W-3E79GiGz8ROyCouvvIyZHdH9oCCsbCE5y=s2048">
            <a:extLst>
              <a:ext uri="{FF2B5EF4-FFF2-40B4-BE49-F238E27FC236}">
                <a16:creationId xmlns:a16="http://schemas.microsoft.com/office/drawing/2014/main" id="{85EF5FA3-0565-4D18-A236-1014857C6F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6731" y="1623655"/>
            <a:ext cx="7639794" cy="4070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B52C858E-D67B-4576-AB92-7241DC00DB2F}"/>
              </a:ext>
            </a:extLst>
          </p:cNvPr>
          <p:cNvSpPr/>
          <p:nvPr/>
        </p:nvSpPr>
        <p:spPr>
          <a:xfrm>
            <a:off x="7437434" y="6627168"/>
            <a:ext cx="475456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900" dirty="0">
                <a:solidFill>
                  <a:srgbClr val="000000"/>
                </a:solidFill>
                <a:latin typeface="Gill Sans"/>
              </a:rPr>
              <a:t>UNWTO(2024, January 18. ) </a:t>
            </a:r>
            <a:r>
              <a:rPr lang="en-US" altLang="ko-KR" sz="900" i="1" dirty="0">
                <a:solidFill>
                  <a:srgbClr val="000000"/>
                </a:solidFill>
                <a:latin typeface="Gill Sans"/>
              </a:rPr>
              <a:t>The UNWTO Tourism Data Dashboard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9437639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4EF2F085-FE68-45DF-A655-79DC8445B4C1}"/>
              </a:ext>
            </a:extLst>
          </p:cNvPr>
          <p:cNvSpPr/>
          <p:nvPr/>
        </p:nvSpPr>
        <p:spPr>
          <a:xfrm>
            <a:off x="696687" y="1"/>
            <a:ext cx="406400" cy="1141513"/>
          </a:xfrm>
          <a:prstGeom prst="rect">
            <a:avLst/>
          </a:prstGeom>
          <a:solidFill>
            <a:srgbClr val="FF98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5CD415-264E-43D6-8785-810173183FEB}"/>
              </a:ext>
            </a:extLst>
          </p:cNvPr>
          <p:cNvSpPr txBox="1"/>
          <p:nvPr/>
        </p:nvSpPr>
        <p:spPr>
          <a:xfrm>
            <a:off x="1103087" y="511315"/>
            <a:ext cx="63343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문헌 조사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608A7B-2923-4B73-B6BD-E934F73686E8}"/>
              </a:ext>
            </a:extLst>
          </p:cNvPr>
          <p:cNvSpPr txBox="1"/>
          <p:nvPr/>
        </p:nvSpPr>
        <p:spPr>
          <a:xfrm>
            <a:off x="1103087" y="271047"/>
            <a:ext cx="63343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68514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02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문헌 조사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C0F2CC-C563-4983-B1A3-6FEA9E66F30D}"/>
              </a:ext>
            </a:extLst>
          </p:cNvPr>
          <p:cNvSpPr txBox="1"/>
          <p:nvPr/>
        </p:nvSpPr>
        <p:spPr>
          <a:xfrm>
            <a:off x="618673" y="683568"/>
            <a:ext cx="562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1.</a:t>
            </a:r>
            <a:endParaRPr lang="ko-KR" altLang="en-US" sz="2400" b="1" dirty="0">
              <a:solidFill>
                <a:schemeClr val="bg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aphicFrame>
        <p:nvGraphicFramePr>
          <p:cNvPr id="12" name="차트 11">
            <a:extLst>
              <a:ext uri="{FF2B5EF4-FFF2-40B4-BE49-F238E27FC236}">
                <a16:creationId xmlns:a16="http://schemas.microsoft.com/office/drawing/2014/main" id="{8F6D9DFF-10DA-46B2-8A8B-0C23F877C7E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26899332"/>
              </p:ext>
            </p:extLst>
          </p:nvPr>
        </p:nvGraphicFramePr>
        <p:xfrm>
          <a:off x="696687" y="1313769"/>
          <a:ext cx="6283820" cy="36208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3" name="차트 12">
            <a:extLst>
              <a:ext uri="{FF2B5EF4-FFF2-40B4-BE49-F238E27FC236}">
                <a16:creationId xmlns:a16="http://schemas.microsoft.com/office/drawing/2014/main" id="{FAD16FFD-8508-493B-A3E0-589E5FE368E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11112339"/>
              </p:ext>
            </p:extLst>
          </p:nvPr>
        </p:nvGraphicFramePr>
        <p:xfrm>
          <a:off x="7301163" y="1313767"/>
          <a:ext cx="4548614" cy="36208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17FC6C79-ADC9-4420-ABA3-275DDF9EA1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5614692"/>
              </p:ext>
            </p:extLst>
          </p:nvPr>
        </p:nvGraphicFramePr>
        <p:xfrm>
          <a:off x="1816099" y="5103167"/>
          <a:ext cx="8559801" cy="502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2053">
                  <a:extLst>
                    <a:ext uri="{9D8B030D-6E8A-4147-A177-3AD203B41FA5}">
                      <a16:colId xmlns:a16="http://schemas.microsoft.com/office/drawing/2014/main" val="1571708356"/>
                    </a:ext>
                  </a:extLst>
                </a:gridCol>
                <a:gridCol w="1282958">
                  <a:extLst>
                    <a:ext uri="{9D8B030D-6E8A-4147-A177-3AD203B41FA5}">
                      <a16:colId xmlns:a16="http://schemas.microsoft.com/office/drawing/2014/main" val="2835780479"/>
                    </a:ext>
                  </a:extLst>
                </a:gridCol>
                <a:gridCol w="1282958">
                  <a:extLst>
                    <a:ext uri="{9D8B030D-6E8A-4147-A177-3AD203B41FA5}">
                      <a16:colId xmlns:a16="http://schemas.microsoft.com/office/drawing/2014/main" val="1637070469"/>
                    </a:ext>
                  </a:extLst>
                </a:gridCol>
                <a:gridCol w="1282958">
                  <a:extLst>
                    <a:ext uri="{9D8B030D-6E8A-4147-A177-3AD203B41FA5}">
                      <a16:colId xmlns:a16="http://schemas.microsoft.com/office/drawing/2014/main" val="2801019206"/>
                    </a:ext>
                  </a:extLst>
                </a:gridCol>
                <a:gridCol w="1282958">
                  <a:extLst>
                    <a:ext uri="{9D8B030D-6E8A-4147-A177-3AD203B41FA5}">
                      <a16:colId xmlns:a16="http://schemas.microsoft.com/office/drawing/2014/main" val="2855284625"/>
                    </a:ext>
                  </a:extLst>
                </a:gridCol>
                <a:gridCol w="1282958">
                  <a:extLst>
                    <a:ext uri="{9D8B030D-6E8A-4147-A177-3AD203B41FA5}">
                      <a16:colId xmlns:a16="http://schemas.microsoft.com/office/drawing/2014/main" val="2873917240"/>
                    </a:ext>
                  </a:extLst>
                </a:gridCol>
                <a:gridCol w="1282958">
                  <a:extLst>
                    <a:ext uri="{9D8B030D-6E8A-4147-A177-3AD203B41FA5}">
                      <a16:colId xmlns:a16="http://schemas.microsoft.com/office/drawing/2014/main" val="6867904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구분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CF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</a:t>
                      </a:r>
                      <a:r>
                        <a:rPr lang="ko-KR" altLang="en-US" sz="1050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차 </a:t>
                      </a:r>
                      <a:r>
                        <a:rPr lang="ko-KR" altLang="en-US" sz="1050" dirty="0" err="1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유행기</a:t>
                      </a:r>
                      <a:endParaRPr lang="ko-KR" altLang="en-US" sz="1050" dirty="0">
                        <a:solidFill>
                          <a:schemeClr val="tx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CF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</a:t>
                      </a:r>
                      <a:r>
                        <a:rPr lang="ko-KR" altLang="en-US" sz="1050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차 </a:t>
                      </a:r>
                      <a:r>
                        <a:rPr lang="ko-KR" altLang="en-US" sz="1050" dirty="0" err="1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유행기</a:t>
                      </a:r>
                      <a:endParaRPr lang="ko-KR" altLang="en-US" sz="1050" dirty="0">
                        <a:solidFill>
                          <a:schemeClr val="tx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CF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</a:t>
                      </a:r>
                      <a:r>
                        <a:rPr lang="ko-KR" altLang="en-US" sz="1050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차 </a:t>
                      </a:r>
                      <a:r>
                        <a:rPr lang="ko-KR" altLang="en-US" sz="1050" dirty="0" err="1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유행기</a:t>
                      </a:r>
                      <a:endParaRPr lang="ko-KR" altLang="en-US" sz="1050" dirty="0">
                        <a:solidFill>
                          <a:schemeClr val="tx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CF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4</a:t>
                      </a:r>
                      <a:r>
                        <a:rPr lang="ko-KR" altLang="en-US" sz="1050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차 </a:t>
                      </a:r>
                      <a:r>
                        <a:rPr lang="ko-KR" altLang="en-US" sz="1050" dirty="0" err="1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유행기</a:t>
                      </a:r>
                      <a:endParaRPr lang="ko-KR" altLang="en-US" sz="1050" dirty="0">
                        <a:solidFill>
                          <a:schemeClr val="tx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CF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</a:t>
                      </a:r>
                      <a:r>
                        <a:rPr lang="ko-KR" altLang="en-US" sz="1050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차 </a:t>
                      </a:r>
                      <a:r>
                        <a:rPr lang="ko-KR" altLang="en-US" sz="1050" dirty="0" err="1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유행기</a:t>
                      </a:r>
                      <a:endParaRPr lang="ko-KR" altLang="en-US" sz="1050" dirty="0">
                        <a:solidFill>
                          <a:schemeClr val="tx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CF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6</a:t>
                      </a:r>
                      <a:r>
                        <a:rPr lang="ko-KR" altLang="en-US" sz="1050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차 </a:t>
                      </a:r>
                      <a:r>
                        <a:rPr lang="ko-KR" altLang="en-US" sz="1050" dirty="0" err="1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유행기</a:t>
                      </a:r>
                      <a:endParaRPr lang="ko-KR" altLang="en-US" sz="1050" dirty="0">
                        <a:solidFill>
                          <a:schemeClr val="tx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C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65598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해당 시기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‘20.2.18~5.5</a:t>
                      </a:r>
                      <a:endParaRPr lang="ko-KR" altLang="en-US" sz="105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‘20.8.12~11.12</a:t>
                      </a:r>
                      <a:endParaRPr lang="ko-KR" altLang="en-US" sz="105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‘20.11.13~21.1.20</a:t>
                      </a:r>
                      <a:endParaRPr lang="ko-KR" altLang="en-US" sz="105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‘21.6.23~12.31</a:t>
                      </a:r>
                      <a:endParaRPr lang="ko-KR" altLang="en-US" sz="105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‘22.1.1~5.31</a:t>
                      </a:r>
                      <a:endParaRPr lang="ko-KR" altLang="en-US" sz="105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‘22.7.1~10.19</a:t>
                      </a:r>
                      <a:endParaRPr lang="ko-KR" altLang="en-US" sz="105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1562506"/>
                  </a:ext>
                </a:extLst>
              </a:tr>
            </a:tbl>
          </a:graphicData>
        </a:graphic>
      </p:graphicFrame>
      <p:sp>
        <p:nvSpPr>
          <p:cNvPr id="22" name="직사각형 21">
            <a:extLst>
              <a:ext uri="{FF2B5EF4-FFF2-40B4-BE49-F238E27FC236}">
                <a16:creationId xmlns:a16="http://schemas.microsoft.com/office/drawing/2014/main" id="{352824C6-A068-4B15-B401-EF0672DCE873}"/>
              </a:ext>
            </a:extLst>
          </p:cNvPr>
          <p:cNvSpPr/>
          <p:nvPr/>
        </p:nvSpPr>
        <p:spPr>
          <a:xfrm>
            <a:off x="2247900" y="6627168"/>
            <a:ext cx="994410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900" dirty="0"/>
              <a:t>서울특별시 시민건강국 감염병연구센터</a:t>
            </a:r>
            <a:r>
              <a:rPr lang="en-US" altLang="ko-KR" sz="900" dirty="0"/>
              <a:t>(</a:t>
            </a:r>
            <a:r>
              <a:rPr lang="ko-KR" altLang="en-US" sz="900" dirty="0" err="1"/>
              <a:t>감염병관리지원단</a:t>
            </a:r>
            <a:r>
              <a:rPr lang="en-US" altLang="ko-KR" sz="900" dirty="0"/>
              <a:t>),</a:t>
            </a:r>
            <a:r>
              <a:rPr lang="ko-KR" altLang="en-US" sz="900" i="1" dirty="0"/>
              <a:t>서울특별시 </a:t>
            </a:r>
            <a:r>
              <a:rPr lang="ko-KR" altLang="en-US" sz="900" i="1" dirty="0" err="1"/>
              <a:t>감염병</a:t>
            </a:r>
            <a:r>
              <a:rPr lang="ko-KR" altLang="en-US" sz="900" i="1" dirty="0"/>
              <a:t> 주간 소식 제 20호</a:t>
            </a:r>
            <a:r>
              <a:rPr lang="ko-KR" altLang="en-US" sz="900" dirty="0"/>
              <a:t>(서울특별시 시민건강국 감염병연구센터 2022.10.26), 9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7915200-B34C-451E-9170-C915D9A5C455}"/>
              </a:ext>
            </a:extLst>
          </p:cNvPr>
          <p:cNvSpPr/>
          <p:nvPr/>
        </p:nvSpPr>
        <p:spPr>
          <a:xfrm>
            <a:off x="7334249" y="6401619"/>
            <a:ext cx="4857751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900" dirty="0" err="1">
                <a:solidFill>
                  <a:srgbClr val="000000"/>
                </a:solidFill>
                <a:latin typeface="Arial" panose="020B0604020202020204" pitchFamily="34" charset="0"/>
              </a:rPr>
              <a:t>윤형중</a:t>
            </a:r>
            <a:r>
              <a:rPr lang="en-US" altLang="ko-KR" sz="900" dirty="0">
                <a:solidFill>
                  <a:srgbClr val="000000"/>
                </a:solidFill>
                <a:latin typeface="Arial" panose="020B0604020202020204" pitchFamily="34" charset="0"/>
              </a:rPr>
              <a:t>, </a:t>
            </a:r>
            <a:r>
              <a:rPr lang="en-US" altLang="ko-KR" sz="900" i="1" dirty="0">
                <a:solidFill>
                  <a:srgbClr val="000000"/>
                </a:solidFill>
                <a:latin typeface="Arial" panose="020B0604020202020204" pitchFamily="34" charset="0"/>
              </a:rPr>
              <a:t>2023 </a:t>
            </a:r>
            <a:r>
              <a:rPr lang="ko-KR" altLang="en-US" sz="900" i="1" dirty="0">
                <a:solidFill>
                  <a:srgbClr val="000000"/>
                </a:solidFill>
                <a:latin typeface="Arial" panose="020B0604020202020204" pitchFamily="34" charset="0"/>
              </a:rPr>
              <a:t>항공통계 </a:t>
            </a:r>
            <a:r>
              <a:rPr lang="ko-KR" altLang="en-US" sz="900" i="1" dirty="0" err="1">
                <a:solidFill>
                  <a:srgbClr val="000000"/>
                </a:solidFill>
                <a:latin typeface="Arial" panose="020B0604020202020204" pitchFamily="34" charset="0"/>
              </a:rPr>
              <a:t>국내편</a:t>
            </a:r>
            <a:r>
              <a:rPr lang="en-US" altLang="ko-KR" sz="900" dirty="0">
                <a:solidFill>
                  <a:srgbClr val="000000"/>
                </a:solidFill>
                <a:latin typeface="Arial" panose="020B0604020202020204" pitchFamily="34" charset="0"/>
              </a:rPr>
              <a:t>(</a:t>
            </a:r>
            <a:r>
              <a:rPr lang="ko-KR" altLang="en-US" sz="900" dirty="0">
                <a:solidFill>
                  <a:srgbClr val="000000"/>
                </a:solidFill>
                <a:latin typeface="Arial" panose="020B0604020202020204" pitchFamily="34" charset="0"/>
              </a:rPr>
              <a:t>한국항공협회 항공산업정보실 </a:t>
            </a:r>
            <a:r>
              <a:rPr lang="en-US" altLang="ko-KR" sz="900" dirty="0">
                <a:solidFill>
                  <a:srgbClr val="000000"/>
                </a:solidFill>
                <a:latin typeface="Arial" panose="020B0604020202020204" pitchFamily="34" charset="0"/>
              </a:rPr>
              <a:t>, 2023), 28-29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10807526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D7EDE79-5FF2-4462-A466-59FB5E21ACED}"/>
              </a:ext>
            </a:extLst>
          </p:cNvPr>
          <p:cNvSpPr/>
          <p:nvPr/>
        </p:nvSpPr>
        <p:spPr>
          <a:xfrm>
            <a:off x="6836569" y="6117403"/>
            <a:ext cx="497681" cy="316767"/>
          </a:xfrm>
          <a:prstGeom prst="rect">
            <a:avLst/>
          </a:prstGeom>
          <a:solidFill>
            <a:srgbClr val="F685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EF2F085-FE68-45DF-A655-79DC8445B4C1}"/>
              </a:ext>
            </a:extLst>
          </p:cNvPr>
          <p:cNvSpPr/>
          <p:nvPr/>
        </p:nvSpPr>
        <p:spPr>
          <a:xfrm>
            <a:off x="696687" y="1"/>
            <a:ext cx="406400" cy="1141513"/>
          </a:xfrm>
          <a:prstGeom prst="rect">
            <a:avLst/>
          </a:prstGeom>
          <a:solidFill>
            <a:srgbClr val="FF98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5CD415-264E-43D6-8785-810173183FEB}"/>
              </a:ext>
            </a:extLst>
          </p:cNvPr>
          <p:cNvSpPr txBox="1"/>
          <p:nvPr/>
        </p:nvSpPr>
        <p:spPr>
          <a:xfrm>
            <a:off x="1103087" y="511315"/>
            <a:ext cx="63343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문헌 조사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608A7B-2923-4B73-B6BD-E934F73686E8}"/>
              </a:ext>
            </a:extLst>
          </p:cNvPr>
          <p:cNvSpPr txBox="1"/>
          <p:nvPr/>
        </p:nvSpPr>
        <p:spPr>
          <a:xfrm>
            <a:off x="1103087" y="271047"/>
            <a:ext cx="63343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68514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02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문헌 조사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C0F2CC-C563-4983-B1A3-6FEA9E66F30D}"/>
              </a:ext>
            </a:extLst>
          </p:cNvPr>
          <p:cNvSpPr txBox="1"/>
          <p:nvPr/>
        </p:nvSpPr>
        <p:spPr>
          <a:xfrm>
            <a:off x="618673" y="683568"/>
            <a:ext cx="562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1.</a:t>
            </a:r>
            <a:endParaRPr lang="ko-KR" altLang="en-US" sz="2400" b="1" dirty="0">
              <a:solidFill>
                <a:schemeClr val="bg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aphicFrame>
        <p:nvGraphicFramePr>
          <p:cNvPr id="12" name="차트 11">
            <a:extLst>
              <a:ext uri="{FF2B5EF4-FFF2-40B4-BE49-F238E27FC236}">
                <a16:creationId xmlns:a16="http://schemas.microsoft.com/office/drawing/2014/main" id="{8F6D9DFF-10DA-46B2-8A8B-0C23F877C7E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88091247"/>
              </p:ext>
            </p:extLst>
          </p:nvPr>
        </p:nvGraphicFramePr>
        <p:xfrm>
          <a:off x="696687" y="1317485"/>
          <a:ext cx="6283820" cy="361714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3" name="차트 12">
            <a:extLst>
              <a:ext uri="{FF2B5EF4-FFF2-40B4-BE49-F238E27FC236}">
                <a16:creationId xmlns:a16="http://schemas.microsoft.com/office/drawing/2014/main" id="{FAD16FFD-8508-493B-A3E0-589E5FE368E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81469386"/>
              </p:ext>
            </p:extLst>
          </p:nvPr>
        </p:nvGraphicFramePr>
        <p:xfrm>
          <a:off x="7334249" y="1313767"/>
          <a:ext cx="4515527" cy="36208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17FC6C79-ADC9-4420-ABA3-275DDF9EA1C0}"/>
              </a:ext>
            </a:extLst>
          </p:cNvPr>
          <p:cNvGraphicFramePr>
            <a:graphicFrameLocks noGrp="1"/>
          </p:cNvGraphicFramePr>
          <p:nvPr/>
        </p:nvGraphicFramePr>
        <p:xfrm>
          <a:off x="1816099" y="5103167"/>
          <a:ext cx="8559801" cy="502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2053">
                  <a:extLst>
                    <a:ext uri="{9D8B030D-6E8A-4147-A177-3AD203B41FA5}">
                      <a16:colId xmlns:a16="http://schemas.microsoft.com/office/drawing/2014/main" val="1571708356"/>
                    </a:ext>
                  </a:extLst>
                </a:gridCol>
                <a:gridCol w="1282958">
                  <a:extLst>
                    <a:ext uri="{9D8B030D-6E8A-4147-A177-3AD203B41FA5}">
                      <a16:colId xmlns:a16="http://schemas.microsoft.com/office/drawing/2014/main" val="2835780479"/>
                    </a:ext>
                  </a:extLst>
                </a:gridCol>
                <a:gridCol w="1282958">
                  <a:extLst>
                    <a:ext uri="{9D8B030D-6E8A-4147-A177-3AD203B41FA5}">
                      <a16:colId xmlns:a16="http://schemas.microsoft.com/office/drawing/2014/main" val="1637070469"/>
                    </a:ext>
                  </a:extLst>
                </a:gridCol>
                <a:gridCol w="1282958">
                  <a:extLst>
                    <a:ext uri="{9D8B030D-6E8A-4147-A177-3AD203B41FA5}">
                      <a16:colId xmlns:a16="http://schemas.microsoft.com/office/drawing/2014/main" val="2801019206"/>
                    </a:ext>
                  </a:extLst>
                </a:gridCol>
                <a:gridCol w="1282958">
                  <a:extLst>
                    <a:ext uri="{9D8B030D-6E8A-4147-A177-3AD203B41FA5}">
                      <a16:colId xmlns:a16="http://schemas.microsoft.com/office/drawing/2014/main" val="2855284625"/>
                    </a:ext>
                  </a:extLst>
                </a:gridCol>
                <a:gridCol w="1282958">
                  <a:extLst>
                    <a:ext uri="{9D8B030D-6E8A-4147-A177-3AD203B41FA5}">
                      <a16:colId xmlns:a16="http://schemas.microsoft.com/office/drawing/2014/main" val="2873917240"/>
                    </a:ext>
                  </a:extLst>
                </a:gridCol>
                <a:gridCol w="1282958">
                  <a:extLst>
                    <a:ext uri="{9D8B030D-6E8A-4147-A177-3AD203B41FA5}">
                      <a16:colId xmlns:a16="http://schemas.microsoft.com/office/drawing/2014/main" val="6867904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구분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CF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</a:t>
                      </a:r>
                      <a:r>
                        <a:rPr lang="ko-KR" altLang="en-US" sz="1050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차 </a:t>
                      </a:r>
                      <a:r>
                        <a:rPr lang="ko-KR" altLang="en-US" sz="1050" dirty="0" err="1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유행기</a:t>
                      </a:r>
                      <a:endParaRPr lang="ko-KR" altLang="en-US" sz="1050" dirty="0">
                        <a:solidFill>
                          <a:schemeClr val="tx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CF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</a:t>
                      </a:r>
                      <a:r>
                        <a:rPr lang="ko-KR" altLang="en-US" sz="1050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차 </a:t>
                      </a:r>
                      <a:r>
                        <a:rPr lang="ko-KR" altLang="en-US" sz="1050" dirty="0" err="1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유행기</a:t>
                      </a:r>
                      <a:endParaRPr lang="ko-KR" altLang="en-US" sz="1050" dirty="0">
                        <a:solidFill>
                          <a:schemeClr val="tx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CF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</a:t>
                      </a:r>
                      <a:r>
                        <a:rPr lang="ko-KR" altLang="en-US" sz="1050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차 </a:t>
                      </a:r>
                      <a:r>
                        <a:rPr lang="ko-KR" altLang="en-US" sz="1050" dirty="0" err="1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유행기</a:t>
                      </a:r>
                      <a:endParaRPr lang="ko-KR" altLang="en-US" sz="1050" dirty="0">
                        <a:solidFill>
                          <a:schemeClr val="tx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CF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4</a:t>
                      </a:r>
                      <a:r>
                        <a:rPr lang="ko-KR" altLang="en-US" sz="1050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차 </a:t>
                      </a:r>
                      <a:r>
                        <a:rPr lang="ko-KR" altLang="en-US" sz="1050" dirty="0" err="1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유행기</a:t>
                      </a:r>
                      <a:endParaRPr lang="ko-KR" altLang="en-US" sz="1050" dirty="0">
                        <a:solidFill>
                          <a:schemeClr val="tx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CF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</a:t>
                      </a:r>
                      <a:r>
                        <a:rPr lang="ko-KR" altLang="en-US" sz="1050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차 </a:t>
                      </a:r>
                      <a:r>
                        <a:rPr lang="ko-KR" altLang="en-US" sz="1050" dirty="0" err="1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유행기</a:t>
                      </a:r>
                      <a:endParaRPr lang="ko-KR" altLang="en-US" sz="1050" dirty="0">
                        <a:solidFill>
                          <a:schemeClr val="tx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CF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6</a:t>
                      </a:r>
                      <a:r>
                        <a:rPr lang="ko-KR" altLang="en-US" sz="1050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차 </a:t>
                      </a:r>
                      <a:r>
                        <a:rPr lang="ko-KR" altLang="en-US" sz="1050" dirty="0" err="1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유행기</a:t>
                      </a:r>
                      <a:endParaRPr lang="ko-KR" altLang="en-US" sz="1050" dirty="0">
                        <a:solidFill>
                          <a:schemeClr val="tx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C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65598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해당 시기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‘20.2.18~5.5</a:t>
                      </a:r>
                      <a:endParaRPr lang="ko-KR" altLang="en-US" sz="105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‘20.8.12~11.12</a:t>
                      </a:r>
                      <a:endParaRPr lang="ko-KR" altLang="en-US" sz="105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‘20.11.13~21.1.20</a:t>
                      </a:r>
                      <a:endParaRPr lang="ko-KR" altLang="en-US" sz="105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‘21.6.23~12.31</a:t>
                      </a:r>
                      <a:endParaRPr lang="ko-KR" altLang="en-US" sz="105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‘22.1.1~5.31</a:t>
                      </a:r>
                      <a:endParaRPr lang="ko-KR" altLang="en-US" sz="105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‘22.7.1~10.19</a:t>
                      </a:r>
                      <a:endParaRPr lang="ko-KR" altLang="en-US" sz="105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1562506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030E1FF0-7E3B-4E25-B958-EDD7563F3E2E}"/>
              </a:ext>
            </a:extLst>
          </p:cNvPr>
          <p:cNvSpPr txBox="1"/>
          <p:nvPr/>
        </p:nvSpPr>
        <p:spPr>
          <a:xfrm>
            <a:off x="342220" y="5774621"/>
            <a:ext cx="115075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코로나 초기인 </a:t>
            </a:r>
            <a:r>
              <a:rPr lang="en-US" altLang="ko-KR" sz="2000" b="1" dirty="0">
                <a:solidFill>
                  <a:srgbClr val="FF984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2020</a:t>
            </a:r>
            <a:r>
              <a:rPr lang="ko-KR" altLang="en-US" sz="2000" b="1" dirty="0">
                <a:solidFill>
                  <a:srgbClr val="FF984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년 외</a:t>
            </a:r>
            <a:r>
              <a:rPr lang="ko-KR" altLang="en-US" sz="2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에는 국내선 여객 운송실적에서 </a:t>
            </a:r>
            <a:r>
              <a:rPr lang="ko-KR" altLang="en-US" sz="2000" b="1" dirty="0">
                <a:solidFill>
                  <a:srgbClr val="FF984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비슷한 흐름</a:t>
            </a:r>
            <a:r>
              <a:rPr lang="ko-KR" altLang="en-US" sz="2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을 보이고 있으며</a:t>
            </a:r>
            <a:r>
              <a:rPr lang="en-US" altLang="ko-KR" sz="2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</a:p>
          <a:p>
            <a:pPr algn="ctr"/>
            <a:r>
              <a:rPr lang="ko-KR" altLang="en-US" sz="2000" b="1" dirty="0">
                <a:solidFill>
                  <a:srgbClr val="FF984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국내선 여객실적</a:t>
            </a:r>
            <a:r>
              <a:rPr lang="ko-KR" altLang="en-US" sz="2000" b="1" dirty="0">
                <a:solidFill>
                  <a:sysClr val="windowText" lastClr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도</a:t>
            </a:r>
            <a:r>
              <a:rPr lang="ko-KR" altLang="en-US" sz="2000" b="1" dirty="0">
                <a:solidFill>
                  <a:srgbClr val="FF984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20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회복</a:t>
            </a:r>
            <a:endParaRPr lang="ko-KR" altLang="en-US" sz="2000" dirty="0">
              <a:solidFill>
                <a:schemeClr val="bg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00C0AE7-F1BD-4BB9-8266-368BA0A7B220}"/>
              </a:ext>
            </a:extLst>
          </p:cNvPr>
          <p:cNvSpPr/>
          <p:nvPr/>
        </p:nvSpPr>
        <p:spPr>
          <a:xfrm>
            <a:off x="2247900" y="6632451"/>
            <a:ext cx="994410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900" dirty="0"/>
              <a:t>서울특별시 시민건강국 감염병연구센터</a:t>
            </a:r>
            <a:r>
              <a:rPr lang="en-US" altLang="ko-KR" sz="900" dirty="0"/>
              <a:t>(</a:t>
            </a:r>
            <a:r>
              <a:rPr lang="ko-KR" altLang="en-US" sz="900" dirty="0" err="1"/>
              <a:t>감염병관리지원단</a:t>
            </a:r>
            <a:r>
              <a:rPr lang="en-US" altLang="ko-KR" sz="900" dirty="0"/>
              <a:t>),</a:t>
            </a:r>
            <a:r>
              <a:rPr lang="ko-KR" altLang="en-US" sz="900" i="1" dirty="0"/>
              <a:t>서울특별시 </a:t>
            </a:r>
            <a:r>
              <a:rPr lang="ko-KR" altLang="en-US" sz="900" i="1" dirty="0" err="1"/>
              <a:t>감염병</a:t>
            </a:r>
            <a:r>
              <a:rPr lang="ko-KR" altLang="en-US" sz="900" i="1" dirty="0"/>
              <a:t> 주간 소식 제 20호</a:t>
            </a:r>
            <a:r>
              <a:rPr lang="ko-KR" altLang="en-US" sz="900" dirty="0"/>
              <a:t>(서울특별시 시민건강국 감염병연구센터 2022.10.26), 9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8D23D68-EB84-4848-B1FD-B6D78C0A2444}"/>
              </a:ext>
            </a:extLst>
          </p:cNvPr>
          <p:cNvSpPr/>
          <p:nvPr/>
        </p:nvSpPr>
        <p:spPr>
          <a:xfrm>
            <a:off x="7334249" y="6401619"/>
            <a:ext cx="4857751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900" dirty="0" err="1">
                <a:solidFill>
                  <a:srgbClr val="000000"/>
                </a:solidFill>
                <a:latin typeface="Arial" panose="020B0604020202020204" pitchFamily="34" charset="0"/>
              </a:rPr>
              <a:t>윤형중</a:t>
            </a:r>
            <a:r>
              <a:rPr lang="en-US" altLang="ko-KR" sz="900" dirty="0">
                <a:solidFill>
                  <a:srgbClr val="000000"/>
                </a:solidFill>
                <a:latin typeface="Arial" panose="020B0604020202020204" pitchFamily="34" charset="0"/>
              </a:rPr>
              <a:t>, </a:t>
            </a:r>
            <a:r>
              <a:rPr lang="en-US" altLang="ko-KR" sz="900" i="1" dirty="0">
                <a:solidFill>
                  <a:srgbClr val="000000"/>
                </a:solidFill>
                <a:latin typeface="Arial" panose="020B0604020202020204" pitchFamily="34" charset="0"/>
              </a:rPr>
              <a:t>2023 </a:t>
            </a:r>
            <a:r>
              <a:rPr lang="ko-KR" altLang="en-US" sz="900" i="1" dirty="0">
                <a:solidFill>
                  <a:srgbClr val="000000"/>
                </a:solidFill>
                <a:latin typeface="Arial" panose="020B0604020202020204" pitchFamily="34" charset="0"/>
              </a:rPr>
              <a:t>항공통계 </a:t>
            </a:r>
            <a:r>
              <a:rPr lang="ko-KR" altLang="en-US" sz="900" i="1" dirty="0" err="1">
                <a:solidFill>
                  <a:srgbClr val="000000"/>
                </a:solidFill>
                <a:latin typeface="Arial" panose="020B0604020202020204" pitchFamily="34" charset="0"/>
              </a:rPr>
              <a:t>국내편</a:t>
            </a:r>
            <a:r>
              <a:rPr lang="en-US" altLang="ko-KR" sz="900" dirty="0">
                <a:solidFill>
                  <a:srgbClr val="000000"/>
                </a:solidFill>
                <a:latin typeface="Arial" panose="020B0604020202020204" pitchFamily="34" charset="0"/>
              </a:rPr>
              <a:t>(</a:t>
            </a:r>
            <a:r>
              <a:rPr lang="ko-KR" altLang="en-US" sz="900" dirty="0">
                <a:solidFill>
                  <a:srgbClr val="000000"/>
                </a:solidFill>
                <a:latin typeface="Arial" panose="020B0604020202020204" pitchFamily="34" charset="0"/>
              </a:rPr>
              <a:t>한국항공협회 항공산업정보실 </a:t>
            </a:r>
            <a:r>
              <a:rPr lang="en-US" altLang="ko-KR" sz="900" dirty="0">
                <a:solidFill>
                  <a:srgbClr val="000000"/>
                </a:solidFill>
                <a:latin typeface="Arial" panose="020B0604020202020204" pitchFamily="34" charset="0"/>
              </a:rPr>
              <a:t>, 2023), 28-29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31908568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E2C1D62C-6AEE-433E-AD44-FB01ACAC2F20}"/>
              </a:ext>
            </a:extLst>
          </p:cNvPr>
          <p:cNvSpPr/>
          <p:nvPr/>
        </p:nvSpPr>
        <p:spPr>
          <a:xfrm>
            <a:off x="10583069" y="5130473"/>
            <a:ext cx="497681" cy="316767"/>
          </a:xfrm>
          <a:prstGeom prst="rect">
            <a:avLst/>
          </a:prstGeom>
          <a:solidFill>
            <a:srgbClr val="F685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EF2F085-FE68-45DF-A655-79DC8445B4C1}"/>
              </a:ext>
            </a:extLst>
          </p:cNvPr>
          <p:cNvSpPr/>
          <p:nvPr/>
        </p:nvSpPr>
        <p:spPr>
          <a:xfrm>
            <a:off x="696687" y="1"/>
            <a:ext cx="406400" cy="1141513"/>
          </a:xfrm>
          <a:prstGeom prst="rect">
            <a:avLst/>
          </a:prstGeom>
          <a:solidFill>
            <a:srgbClr val="FF98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5CD415-264E-43D6-8785-810173183FEB}"/>
              </a:ext>
            </a:extLst>
          </p:cNvPr>
          <p:cNvSpPr txBox="1"/>
          <p:nvPr/>
        </p:nvSpPr>
        <p:spPr>
          <a:xfrm>
            <a:off x="1103087" y="511315"/>
            <a:ext cx="63343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문헌 조사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608A7B-2923-4B73-B6BD-E934F73686E8}"/>
              </a:ext>
            </a:extLst>
          </p:cNvPr>
          <p:cNvSpPr txBox="1"/>
          <p:nvPr/>
        </p:nvSpPr>
        <p:spPr>
          <a:xfrm>
            <a:off x="1103087" y="271047"/>
            <a:ext cx="32657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68514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02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문헌 조사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C0F2CC-C563-4983-B1A3-6FEA9E66F30D}"/>
              </a:ext>
            </a:extLst>
          </p:cNvPr>
          <p:cNvSpPr txBox="1"/>
          <p:nvPr/>
        </p:nvSpPr>
        <p:spPr>
          <a:xfrm>
            <a:off x="618673" y="683568"/>
            <a:ext cx="562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1.</a:t>
            </a:r>
            <a:endParaRPr lang="ko-KR" altLang="en-US" sz="2400" b="1" dirty="0">
              <a:solidFill>
                <a:schemeClr val="bg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aphicFrame>
        <p:nvGraphicFramePr>
          <p:cNvPr id="11" name="차트 10">
            <a:extLst>
              <a:ext uri="{FF2B5EF4-FFF2-40B4-BE49-F238E27FC236}">
                <a16:creationId xmlns:a16="http://schemas.microsoft.com/office/drawing/2014/main" id="{B294D500-9429-404A-9E1D-C0D434C8C47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98901573"/>
              </p:ext>
            </p:extLst>
          </p:nvPr>
        </p:nvGraphicFramePr>
        <p:xfrm>
          <a:off x="899887" y="4033487"/>
          <a:ext cx="6324989" cy="22848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3" name="차트 12">
            <a:extLst>
              <a:ext uri="{FF2B5EF4-FFF2-40B4-BE49-F238E27FC236}">
                <a16:creationId xmlns:a16="http://schemas.microsoft.com/office/drawing/2014/main" id="{263234F9-A9D2-4D5F-A070-946FF784C20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67180294"/>
              </p:ext>
            </p:extLst>
          </p:nvPr>
        </p:nvGraphicFramePr>
        <p:xfrm>
          <a:off x="7437434" y="1352611"/>
          <a:ext cx="4482682" cy="26687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0" name="차트 19">
            <a:extLst>
              <a:ext uri="{FF2B5EF4-FFF2-40B4-BE49-F238E27FC236}">
                <a16:creationId xmlns:a16="http://schemas.microsoft.com/office/drawing/2014/main" id="{EBBFD7EE-7148-43EE-9DED-556A0736791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29112661"/>
              </p:ext>
            </p:extLst>
          </p:nvPr>
        </p:nvGraphicFramePr>
        <p:xfrm>
          <a:off x="700829" y="1352611"/>
          <a:ext cx="6279678" cy="26687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0" name="직사각형 9">
            <a:extLst>
              <a:ext uri="{FF2B5EF4-FFF2-40B4-BE49-F238E27FC236}">
                <a16:creationId xmlns:a16="http://schemas.microsoft.com/office/drawing/2014/main" id="{BDDDEE9D-9BF7-48E3-B5A6-2E5C3559BC75}"/>
              </a:ext>
            </a:extLst>
          </p:cNvPr>
          <p:cNvSpPr/>
          <p:nvPr/>
        </p:nvSpPr>
        <p:spPr>
          <a:xfrm>
            <a:off x="7053943" y="6627168"/>
            <a:ext cx="5138057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900" dirty="0" err="1">
                <a:solidFill>
                  <a:srgbClr val="000000"/>
                </a:solidFill>
                <a:latin typeface="Arial" panose="020B0604020202020204" pitchFamily="34" charset="0"/>
              </a:rPr>
              <a:t>윤형중</a:t>
            </a:r>
            <a:r>
              <a:rPr lang="en-US" altLang="ko-KR" sz="900" dirty="0">
                <a:solidFill>
                  <a:srgbClr val="000000"/>
                </a:solidFill>
                <a:latin typeface="Arial" panose="020B0604020202020204" pitchFamily="34" charset="0"/>
              </a:rPr>
              <a:t>, </a:t>
            </a:r>
            <a:r>
              <a:rPr lang="en-US" altLang="ko-KR" sz="900" i="1" dirty="0">
                <a:solidFill>
                  <a:srgbClr val="000000"/>
                </a:solidFill>
                <a:latin typeface="Arial" panose="020B0604020202020204" pitchFamily="34" charset="0"/>
              </a:rPr>
              <a:t>2023 </a:t>
            </a:r>
            <a:r>
              <a:rPr lang="ko-KR" altLang="en-US" sz="900" i="1" dirty="0">
                <a:solidFill>
                  <a:srgbClr val="000000"/>
                </a:solidFill>
                <a:latin typeface="Arial" panose="020B0604020202020204" pitchFamily="34" charset="0"/>
              </a:rPr>
              <a:t>항공통계 </a:t>
            </a:r>
            <a:r>
              <a:rPr lang="ko-KR" altLang="en-US" sz="900" i="1" dirty="0" err="1">
                <a:solidFill>
                  <a:srgbClr val="000000"/>
                </a:solidFill>
                <a:latin typeface="Arial" panose="020B0604020202020204" pitchFamily="34" charset="0"/>
              </a:rPr>
              <a:t>국내편</a:t>
            </a:r>
            <a:r>
              <a:rPr lang="en-US" altLang="ko-KR" sz="900" dirty="0">
                <a:solidFill>
                  <a:srgbClr val="000000"/>
                </a:solidFill>
                <a:latin typeface="Arial" panose="020B0604020202020204" pitchFamily="34" charset="0"/>
              </a:rPr>
              <a:t>(</a:t>
            </a:r>
            <a:r>
              <a:rPr lang="ko-KR" altLang="en-US" sz="900" dirty="0">
                <a:solidFill>
                  <a:srgbClr val="000000"/>
                </a:solidFill>
                <a:latin typeface="Arial" panose="020B0604020202020204" pitchFamily="34" charset="0"/>
              </a:rPr>
              <a:t>한국항공협회 항공산업정보실 </a:t>
            </a:r>
            <a:r>
              <a:rPr lang="en-US" altLang="ko-KR" sz="900" dirty="0">
                <a:solidFill>
                  <a:srgbClr val="000000"/>
                </a:solidFill>
                <a:latin typeface="Arial" panose="020B0604020202020204" pitchFamily="34" charset="0"/>
              </a:rPr>
              <a:t>, 2023), 20-21</a:t>
            </a:r>
            <a:endParaRPr lang="ko-KR" altLang="en-US" sz="9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38E2490-2F52-407D-BB3E-893C5AF06940}"/>
              </a:ext>
            </a:extLst>
          </p:cNvPr>
          <p:cNvSpPr txBox="1"/>
          <p:nvPr/>
        </p:nvSpPr>
        <p:spPr>
          <a:xfrm>
            <a:off x="5095660" y="6008131"/>
            <a:ext cx="2288120" cy="307777"/>
          </a:xfrm>
          <a:prstGeom prst="rect">
            <a:avLst/>
          </a:prstGeom>
          <a:noFill/>
          <a:ln>
            <a:solidFill>
              <a:srgbClr val="F68514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7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동남아 </a:t>
            </a:r>
            <a:r>
              <a:rPr lang="en-US" altLang="ko-KR" sz="7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: </a:t>
            </a:r>
            <a:r>
              <a:rPr lang="ko-KR" altLang="en-US" sz="7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베트남</a:t>
            </a:r>
            <a:r>
              <a:rPr lang="en-US" altLang="ko-KR" sz="7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7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태국</a:t>
            </a:r>
            <a:r>
              <a:rPr lang="en-US" altLang="ko-KR" sz="7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7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필리핀</a:t>
            </a:r>
            <a:r>
              <a:rPr lang="en-US" altLang="ko-KR" sz="7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7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싱가포르</a:t>
            </a:r>
            <a:endParaRPr lang="en-US" altLang="ko-KR" sz="7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ko-KR" altLang="en-US" sz="7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기타외국 </a:t>
            </a:r>
            <a:r>
              <a:rPr lang="en-US" altLang="ko-KR" sz="7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: </a:t>
            </a:r>
            <a:r>
              <a:rPr lang="ko-KR" altLang="en-US" sz="7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미국</a:t>
            </a:r>
            <a:r>
              <a:rPr lang="en-US" altLang="ko-KR" sz="7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7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미국령</a:t>
            </a:r>
            <a:r>
              <a:rPr lang="en-US" altLang="ko-KR" sz="7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ko-KR" altLang="en-US" sz="7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괌</a:t>
            </a:r>
            <a:r>
              <a:rPr lang="en-US" altLang="ko-KR" sz="7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7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하와이</a:t>
            </a:r>
            <a:r>
              <a:rPr lang="en-US" altLang="ko-KR" sz="7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7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사이판</a:t>
            </a:r>
            <a:r>
              <a:rPr lang="en-US" altLang="ko-KR" sz="7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), </a:t>
            </a:r>
            <a:r>
              <a:rPr lang="ko-KR" altLang="en-US" sz="7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캐나다</a:t>
            </a:r>
            <a:r>
              <a:rPr lang="en-US" altLang="ko-KR" sz="7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UAE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FF5FF63-0CCB-4730-AF7A-05399AA7977B}"/>
              </a:ext>
            </a:extLst>
          </p:cNvPr>
          <p:cNvSpPr txBox="1"/>
          <p:nvPr/>
        </p:nvSpPr>
        <p:spPr>
          <a:xfrm>
            <a:off x="7247847" y="4489726"/>
            <a:ext cx="467226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코로나 발생 이후 입출국시 </a:t>
            </a:r>
            <a:r>
              <a:rPr lang="en-US" altLang="ko-KR" sz="2000" b="1" dirty="0">
                <a:solidFill>
                  <a:srgbClr val="FF984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2</a:t>
            </a:r>
            <a:r>
              <a:rPr lang="ko-KR" altLang="en-US" sz="2000" b="1" dirty="0">
                <a:solidFill>
                  <a:srgbClr val="FF984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주 대기</a:t>
            </a:r>
            <a:r>
              <a:rPr lang="ko-KR" altLang="en-US" sz="2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 및 </a:t>
            </a:r>
            <a:endParaRPr lang="en-US" altLang="ko-KR" sz="2000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algn="ctr"/>
            <a:r>
              <a:rPr lang="ko-KR" altLang="en-US" sz="2000" b="1" dirty="0">
                <a:solidFill>
                  <a:srgbClr val="FF984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국경봉쇄</a:t>
            </a:r>
            <a:r>
              <a:rPr lang="ko-KR" altLang="en-US" sz="2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 등으로 국제선 여객 실적 급락</a:t>
            </a:r>
            <a:r>
              <a:rPr lang="en-US" altLang="ko-KR" sz="2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</a:p>
          <a:p>
            <a:pPr algn="ctr"/>
            <a:r>
              <a:rPr lang="en-US" altLang="ko-KR" sz="2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2022</a:t>
            </a:r>
            <a:r>
              <a:rPr lang="ko-KR" altLang="en-US" sz="2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년 </a:t>
            </a:r>
            <a:r>
              <a:rPr lang="en-US" altLang="ko-KR" sz="2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2/4</a:t>
            </a:r>
            <a:r>
              <a:rPr lang="ko-KR" altLang="en-US" sz="2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분기부터 점차 </a:t>
            </a:r>
            <a:r>
              <a:rPr lang="ko-KR" altLang="en-US" sz="20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회복</a:t>
            </a:r>
            <a:r>
              <a:rPr lang="ko-KR" altLang="en-US" sz="2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 중</a:t>
            </a:r>
            <a:endParaRPr lang="en-US" altLang="ko-KR" sz="2000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778293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4EF2F085-FE68-45DF-A655-79DC8445B4C1}"/>
              </a:ext>
            </a:extLst>
          </p:cNvPr>
          <p:cNvSpPr/>
          <p:nvPr/>
        </p:nvSpPr>
        <p:spPr>
          <a:xfrm>
            <a:off x="696687" y="1"/>
            <a:ext cx="406400" cy="1141513"/>
          </a:xfrm>
          <a:prstGeom prst="rect">
            <a:avLst/>
          </a:prstGeom>
          <a:solidFill>
            <a:srgbClr val="FF98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5CD415-264E-43D6-8785-810173183FEB}"/>
              </a:ext>
            </a:extLst>
          </p:cNvPr>
          <p:cNvSpPr txBox="1"/>
          <p:nvPr/>
        </p:nvSpPr>
        <p:spPr>
          <a:xfrm>
            <a:off x="1103087" y="511315"/>
            <a:ext cx="63343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문헌 조사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C0F2CC-C563-4983-B1A3-6FEA9E66F30D}"/>
              </a:ext>
            </a:extLst>
          </p:cNvPr>
          <p:cNvSpPr txBox="1"/>
          <p:nvPr/>
        </p:nvSpPr>
        <p:spPr>
          <a:xfrm>
            <a:off x="618673" y="683568"/>
            <a:ext cx="562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1.</a:t>
            </a:r>
            <a:endParaRPr lang="ko-KR" altLang="en-US" sz="2400" b="1" dirty="0">
              <a:solidFill>
                <a:schemeClr val="bg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aphicFrame>
        <p:nvGraphicFramePr>
          <p:cNvPr id="10" name="차트 9">
            <a:extLst>
              <a:ext uri="{FF2B5EF4-FFF2-40B4-BE49-F238E27FC236}">
                <a16:creationId xmlns:a16="http://schemas.microsoft.com/office/drawing/2014/main" id="{3D5D2300-FE59-4ED0-B889-C2CE1FEBAD5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02003741"/>
              </p:ext>
            </p:extLst>
          </p:nvPr>
        </p:nvGraphicFramePr>
        <p:xfrm>
          <a:off x="737197" y="2092981"/>
          <a:ext cx="5399234" cy="378711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1" name="차트 10">
            <a:extLst>
              <a:ext uri="{FF2B5EF4-FFF2-40B4-BE49-F238E27FC236}">
                <a16:creationId xmlns:a16="http://schemas.microsoft.com/office/drawing/2014/main" id="{4C1B5D29-220F-4665-BA16-68457F6FFE1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72819084"/>
              </p:ext>
            </p:extLst>
          </p:nvPr>
        </p:nvGraphicFramePr>
        <p:xfrm>
          <a:off x="6136431" y="2092982"/>
          <a:ext cx="5340785" cy="37871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827A5DE8-F131-45F4-ACDC-02CC572E6ACF}"/>
              </a:ext>
            </a:extLst>
          </p:cNvPr>
          <p:cNvSpPr txBox="1"/>
          <p:nvPr/>
        </p:nvSpPr>
        <p:spPr>
          <a:xfrm>
            <a:off x="1103087" y="271047"/>
            <a:ext cx="32657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68514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02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문헌 조사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2A8F073-7FB1-4F18-ABD5-5F803D79EEB8}"/>
              </a:ext>
            </a:extLst>
          </p:cNvPr>
          <p:cNvSpPr/>
          <p:nvPr/>
        </p:nvSpPr>
        <p:spPr>
          <a:xfrm>
            <a:off x="3396382" y="1545850"/>
            <a:ext cx="53992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코로나</a:t>
            </a:r>
            <a:r>
              <a:rPr lang="en-US" altLang="ko-KR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19</a:t>
            </a:r>
            <a:r>
              <a:rPr lang="ko-KR" altLang="en-US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에 따른 국내</a:t>
            </a:r>
            <a:r>
              <a:rPr lang="en-US" altLang="ko-KR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국제선 항공여객 실적 변화 추이 </a:t>
            </a:r>
            <a:endParaRPr lang="ko-KR" altLang="en-US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11B930D-EF19-434E-8110-D58BD738264B}"/>
              </a:ext>
            </a:extLst>
          </p:cNvPr>
          <p:cNvSpPr/>
          <p:nvPr/>
        </p:nvSpPr>
        <p:spPr>
          <a:xfrm>
            <a:off x="7053943" y="6627168"/>
            <a:ext cx="5138057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900" dirty="0" err="1">
                <a:solidFill>
                  <a:srgbClr val="000000"/>
                </a:solidFill>
                <a:latin typeface="Arial" panose="020B0604020202020204" pitchFamily="34" charset="0"/>
              </a:rPr>
              <a:t>윤형중</a:t>
            </a:r>
            <a:r>
              <a:rPr lang="en-US" altLang="ko-KR" sz="900" dirty="0">
                <a:solidFill>
                  <a:srgbClr val="000000"/>
                </a:solidFill>
                <a:latin typeface="Arial" panose="020B0604020202020204" pitchFamily="34" charset="0"/>
              </a:rPr>
              <a:t>, </a:t>
            </a:r>
            <a:r>
              <a:rPr lang="en-US" altLang="ko-KR" sz="900" i="1" dirty="0">
                <a:solidFill>
                  <a:srgbClr val="000000"/>
                </a:solidFill>
                <a:latin typeface="Arial" panose="020B0604020202020204" pitchFamily="34" charset="0"/>
              </a:rPr>
              <a:t>2023 </a:t>
            </a:r>
            <a:r>
              <a:rPr lang="ko-KR" altLang="en-US" sz="900" i="1" dirty="0">
                <a:solidFill>
                  <a:srgbClr val="000000"/>
                </a:solidFill>
                <a:latin typeface="Arial" panose="020B0604020202020204" pitchFamily="34" charset="0"/>
              </a:rPr>
              <a:t>항공통계 </a:t>
            </a:r>
            <a:r>
              <a:rPr lang="ko-KR" altLang="en-US" sz="900" i="1" dirty="0" err="1">
                <a:solidFill>
                  <a:srgbClr val="000000"/>
                </a:solidFill>
                <a:latin typeface="Arial" panose="020B0604020202020204" pitchFamily="34" charset="0"/>
              </a:rPr>
              <a:t>국내편</a:t>
            </a:r>
            <a:r>
              <a:rPr lang="en-US" altLang="ko-KR" sz="900" dirty="0">
                <a:solidFill>
                  <a:srgbClr val="000000"/>
                </a:solidFill>
                <a:latin typeface="Arial" panose="020B0604020202020204" pitchFamily="34" charset="0"/>
              </a:rPr>
              <a:t>(</a:t>
            </a:r>
            <a:r>
              <a:rPr lang="ko-KR" altLang="en-US" sz="900" dirty="0">
                <a:solidFill>
                  <a:srgbClr val="000000"/>
                </a:solidFill>
                <a:latin typeface="Arial" panose="020B0604020202020204" pitchFamily="34" charset="0"/>
              </a:rPr>
              <a:t>한국항공협회 항공산업정보실 </a:t>
            </a:r>
            <a:r>
              <a:rPr lang="en-US" altLang="ko-KR" sz="900" dirty="0">
                <a:solidFill>
                  <a:srgbClr val="000000"/>
                </a:solidFill>
                <a:latin typeface="Arial" panose="020B0604020202020204" pitchFamily="34" charset="0"/>
              </a:rPr>
              <a:t>, 2023), 39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18618955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4EF2F085-FE68-45DF-A655-79DC8445B4C1}"/>
              </a:ext>
            </a:extLst>
          </p:cNvPr>
          <p:cNvSpPr/>
          <p:nvPr/>
        </p:nvSpPr>
        <p:spPr>
          <a:xfrm>
            <a:off x="696687" y="1"/>
            <a:ext cx="406400" cy="1141513"/>
          </a:xfrm>
          <a:prstGeom prst="rect">
            <a:avLst/>
          </a:prstGeom>
          <a:solidFill>
            <a:srgbClr val="FF98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5CD415-264E-43D6-8785-810173183FEB}"/>
              </a:ext>
            </a:extLst>
          </p:cNvPr>
          <p:cNvSpPr txBox="1"/>
          <p:nvPr/>
        </p:nvSpPr>
        <p:spPr>
          <a:xfrm>
            <a:off x="1103087" y="511315"/>
            <a:ext cx="63343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문헌 조사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C0F2CC-C563-4983-B1A3-6FEA9E66F30D}"/>
              </a:ext>
            </a:extLst>
          </p:cNvPr>
          <p:cNvSpPr txBox="1"/>
          <p:nvPr/>
        </p:nvSpPr>
        <p:spPr>
          <a:xfrm>
            <a:off x="618673" y="683568"/>
            <a:ext cx="562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1.</a:t>
            </a:r>
            <a:endParaRPr lang="ko-KR" altLang="en-US" sz="2400" b="1" dirty="0">
              <a:solidFill>
                <a:schemeClr val="bg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27A5DE8-F131-45F4-ACDC-02CC572E6ACF}"/>
              </a:ext>
            </a:extLst>
          </p:cNvPr>
          <p:cNvSpPr txBox="1"/>
          <p:nvPr/>
        </p:nvSpPr>
        <p:spPr>
          <a:xfrm>
            <a:off x="1103087" y="271047"/>
            <a:ext cx="32657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68514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02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문헌 조사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2A8F073-7FB1-4F18-ABD5-5F803D79EEB8}"/>
              </a:ext>
            </a:extLst>
          </p:cNvPr>
          <p:cNvSpPr/>
          <p:nvPr/>
        </p:nvSpPr>
        <p:spPr>
          <a:xfrm>
            <a:off x="4556159" y="1545850"/>
            <a:ext cx="30796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’18~’22 </a:t>
            </a:r>
            <a:r>
              <a:rPr lang="ko-KR" altLang="en-US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제주도 사업자 </a:t>
            </a:r>
            <a:r>
              <a:rPr lang="ko-KR" altLang="en-US" b="1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폐업수</a:t>
            </a:r>
            <a:endParaRPr lang="en-US" altLang="ko-KR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11B930D-EF19-434E-8110-D58BD738264B}"/>
              </a:ext>
            </a:extLst>
          </p:cNvPr>
          <p:cNvSpPr/>
          <p:nvPr/>
        </p:nvSpPr>
        <p:spPr>
          <a:xfrm>
            <a:off x="7053943" y="6627168"/>
            <a:ext cx="5138057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900" dirty="0" err="1"/>
              <a:t>국가통계포털</a:t>
            </a:r>
            <a:r>
              <a:rPr lang="en-US" altLang="ko-KR" sz="900" dirty="0"/>
              <a:t>_</a:t>
            </a:r>
            <a:r>
              <a:rPr lang="ko-KR" altLang="en-US" sz="900" dirty="0" err="1"/>
              <a:t>제주도폐업기업수</a:t>
            </a:r>
            <a:r>
              <a:rPr lang="ko-KR" altLang="en-US" sz="900" dirty="0"/>
              <a:t> 재편집</a:t>
            </a:r>
            <a:endParaRPr lang="ko-KR" altLang="en-US" sz="200" dirty="0"/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2DCE1F26-01BA-4F36-94EF-EFACF5BD69D4}"/>
              </a:ext>
            </a:extLst>
          </p:cNvPr>
          <p:cNvGrpSpPr/>
          <p:nvPr/>
        </p:nvGrpSpPr>
        <p:grpSpPr>
          <a:xfrm>
            <a:off x="2360568" y="2096307"/>
            <a:ext cx="7262403" cy="3564062"/>
            <a:chOff x="2360568" y="2096307"/>
            <a:chExt cx="7262403" cy="3564062"/>
          </a:xfrm>
        </p:grpSpPr>
        <p:pic>
          <p:nvPicPr>
            <p:cNvPr id="6150" name="Picture 6" descr="https://lh7-us.googleusercontent.com/6WaxtJqx3cOayh8mPqVbictSkTd5Cl8zoFYRDAuaobsdynnHCsNQggjzPfEfUMl8bZZJWVItbpMI2kzwwA9Z6NXhUqMvWrf8jwnMkX6uES8WV-6_gxiBhMlVwsoRD-7FJZhWm1SW=s2048">
              <a:extLst>
                <a:ext uri="{FF2B5EF4-FFF2-40B4-BE49-F238E27FC236}">
                  <a16:creationId xmlns:a16="http://schemas.microsoft.com/office/drawing/2014/main" id="{51AFB16F-F5EA-43B3-B76D-5608CC1908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60568" y="2096307"/>
              <a:ext cx="7262403" cy="35640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BB37C2FF-C5B8-4A26-A29F-E527A51B5F80}"/>
                </a:ext>
              </a:extLst>
            </p:cNvPr>
            <p:cNvSpPr/>
            <p:nvPr/>
          </p:nvSpPr>
          <p:spPr>
            <a:xfrm>
              <a:off x="3191160" y="2170052"/>
              <a:ext cx="72968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4094</a:t>
              </a: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840A08C1-953D-4611-BEBE-AE5C40E581CE}"/>
                </a:ext>
              </a:extLst>
            </p:cNvPr>
            <p:cNvSpPr/>
            <p:nvPr/>
          </p:nvSpPr>
          <p:spPr>
            <a:xfrm>
              <a:off x="4426930" y="2283953"/>
              <a:ext cx="72968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3935</a:t>
              </a:r>
            </a:p>
          </p:txBody>
        </p: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544E19F7-FEF7-4421-A743-C7F9C40A09E8}"/>
                </a:ext>
              </a:extLst>
            </p:cNvPr>
            <p:cNvSpPr/>
            <p:nvPr/>
          </p:nvSpPr>
          <p:spPr>
            <a:xfrm>
              <a:off x="3197821" y="3316515"/>
              <a:ext cx="72968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3337</a:t>
              </a: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99F4099A-F47D-441A-87D9-E5EB13B50F2F}"/>
                </a:ext>
              </a:extLst>
            </p:cNvPr>
            <p:cNvSpPr/>
            <p:nvPr/>
          </p:nvSpPr>
          <p:spPr>
            <a:xfrm>
              <a:off x="4431482" y="3481193"/>
              <a:ext cx="72968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3288</a:t>
              </a: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DA3D0534-FEFD-48E6-A2A9-34143CA7C455}"/>
                </a:ext>
              </a:extLst>
            </p:cNvPr>
            <p:cNvSpPr/>
            <p:nvPr/>
          </p:nvSpPr>
          <p:spPr>
            <a:xfrm>
              <a:off x="5665143" y="3709371"/>
              <a:ext cx="72968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3092</a:t>
              </a: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6F3BEB08-3FF4-496B-8540-2C6EB4049337}"/>
                </a:ext>
              </a:extLst>
            </p:cNvPr>
            <p:cNvSpPr/>
            <p:nvPr/>
          </p:nvSpPr>
          <p:spPr>
            <a:xfrm>
              <a:off x="6898804" y="3937549"/>
              <a:ext cx="72968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2596</a:t>
              </a: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86195AB2-59C2-40F3-A63C-E79DE15D36FD}"/>
                </a:ext>
              </a:extLst>
            </p:cNvPr>
            <p:cNvSpPr/>
            <p:nvPr/>
          </p:nvSpPr>
          <p:spPr>
            <a:xfrm>
              <a:off x="8132464" y="3835526"/>
              <a:ext cx="72968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2825</a:t>
              </a: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50CD0E2E-583C-4A3A-AE01-1FDE4A55D726}"/>
                </a:ext>
              </a:extLst>
            </p:cNvPr>
            <p:cNvSpPr/>
            <p:nvPr/>
          </p:nvSpPr>
          <p:spPr>
            <a:xfrm>
              <a:off x="3288645" y="5049698"/>
              <a:ext cx="59343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757</a:t>
              </a: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7291E986-68EB-41C4-BDE0-DC0AC1BE0765}"/>
                </a:ext>
              </a:extLst>
            </p:cNvPr>
            <p:cNvSpPr/>
            <p:nvPr/>
          </p:nvSpPr>
          <p:spPr>
            <a:xfrm>
              <a:off x="4519298" y="5049698"/>
              <a:ext cx="59343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647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66C9D19E-D98E-420F-817C-ABA92A6BC3A0}"/>
                </a:ext>
              </a:extLst>
            </p:cNvPr>
            <p:cNvSpPr/>
            <p:nvPr/>
          </p:nvSpPr>
          <p:spPr>
            <a:xfrm>
              <a:off x="5749952" y="5049698"/>
              <a:ext cx="59343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576</a:t>
              </a: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EB039535-075E-45C7-B794-0FF2C4138859}"/>
                </a:ext>
              </a:extLst>
            </p:cNvPr>
            <p:cNvSpPr/>
            <p:nvPr/>
          </p:nvSpPr>
          <p:spPr>
            <a:xfrm>
              <a:off x="6980605" y="5049698"/>
              <a:ext cx="59343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433</a:t>
              </a: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FDBC64C6-7540-4263-9AB1-58F52B5CA53A}"/>
                </a:ext>
              </a:extLst>
            </p:cNvPr>
            <p:cNvSpPr/>
            <p:nvPr/>
          </p:nvSpPr>
          <p:spPr>
            <a:xfrm>
              <a:off x="8211259" y="5049698"/>
              <a:ext cx="59343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434</a:t>
              </a: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DD8A420E-B9E2-4C61-A900-1A8EC4CF947E}"/>
                </a:ext>
              </a:extLst>
            </p:cNvPr>
            <p:cNvSpPr/>
            <p:nvPr/>
          </p:nvSpPr>
          <p:spPr>
            <a:xfrm>
              <a:off x="5659772" y="2484376"/>
              <a:ext cx="72968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3668</a:t>
              </a: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EC4663F0-833E-488A-9F5A-5A6516A85908}"/>
                </a:ext>
              </a:extLst>
            </p:cNvPr>
            <p:cNvSpPr/>
            <p:nvPr/>
          </p:nvSpPr>
          <p:spPr>
            <a:xfrm>
              <a:off x="6898803" y="2957818"/>
              <a:ext cx="72968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3029</a:t>
              </a: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76933067-876B-4082-ABC7-596617E4F31F}"/>
                </a:ext>
              </a:extLst>
            </p:cNvPr>
            <p:cNvSpPr/>
            <p:nvPr/>
          </p:nvSpPr>
          <p:spPr>
            <a:xfrm>
              <a:off x="8132463" y="2775999"/>
              <a:ext cx="72968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3259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566659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직사각형 56">
            <a:extLst>
              <a:ext uri="{FF2B5EF4-FFF2-40B4-BE49-F238E27FC236}">
                <a16:creationId xmlns:a16="http://schemas.microsoft.com/office/drawing/2014/main" id="{3DEAEFFE-DAC7-4F13-8C7D-60F2883246F5}"/>
              </a:ext>
            </a:extLst>
          </p:cNvPr>
          <p:cNvSpPr/>
          <p:nvPr/>
        </p:nvSpPr>
        <p:spPr>
          <a:xfrm>
            <a:off x="0" y="0"/>
            <a:ext cx="12192000" cy="6860351"/>
          </a:xfrm>
          <a:prstGeom prst="rect">
            <a:avLst/>
          </a:prstGeom>
          <a:solidFill>
            <a:srgbClr val="FF98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2FFEF3E-53DD-4232-9E03-F51F9B67E6D0}"/>
              </a:ext>
            </a:extLst>
          </p:cNvPr>
          <p:cNvSpPr txBox="1"/>
          <p:nvPr/>
        </p:nvSpPr>
        <p:spPr>
          <a:xfrm>
            <a:off x="5857653" y="3920541"/>
            <a:ext cx="63343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데이터 구축 및 분석 방법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AE6B74F-F8EF-4CB4-A0CA-99CA30318703}"/>
              </a:ext>
            </a:extLst>
          </p:cNvPr>
          <p:cNvSpPr txBox="1"/>
          <p:nvPr/>
        </p:nvSpPr>
        <p:spPr>
          <a:xfrm>
            <a:off x="5723964" y="827393"/>
            <a:ext cx="3300862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99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03</a:t>
            </a:r>
            <a:endParaRPr lang="ko-KR" altLang="en-US" sz="19900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63A68C2F-DE46-42CA-A399-BEE70614FB98}"/>
              </a:ext>
            </a:extLst>
          </p:cNvPr>
          <p:cNvSpPr/>
          <p:nvPr/>
        </p:nvSpPr>
        <p:spPr>
          <a:xfrm>
            <a:off x="5857653" y="4809496"/>
            <a:ext cx="6334347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51924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4EF2F085-FE68-45DF-A655-79DC8445B4C1}"/>
              </a:ext>
            </a:extLst>
          </p:cNvPr>
          <p:cNvSpPr/>
          <p:nvPr/>
        </p:nvSpPr>
        <p:spPr>
          <a:xfrm>
            <a:off x="696687" y="1"/>
            <a:ext cx="406400" cy="1141513"/>
          </a:xfrm>
          <a:prstGeom prst="rect">
            <a:avLst/>
          </a:prstGeom>
          <a:solidFill>
            <a:srgbClr val="FF98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5CD415-264E-43D6-8785-810173183FEB}"/>
              </a:ext>
            </a:extLst>
          </p:cNvPr>
          <p:cNvSpPr txBox="1"/>
          <p:nvPr/>
        </p:nvSpPr>
        <p:spPr>
          <a:xfrm>
            <a:off x="1103087" y="511315"/>
            <a:ext cx="63343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분석 프로세스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608A7B-2923-4B73-B6BD-E934F73686E8}"/>
              </a:ext>
            </a:extLst>
          </p:cNvPr>
          <p:cNvSpPr txBox="1"/>
          <p:nvPr/>
        </p:nvSpPr>
        <p:spPr>
          <a:xfrm>
            <a:off x="1103087" y="271047"/>
            <a:ext cx="63343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68514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03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데이터 구축 및 분석 방법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C0F2CC-C563-4983-B1A3-6FEA9E66F30D}"/>
              </a:ext>
            </a:extLst>
          </p:cNvPr>
          <p:cNvSpPr txBox="1"/>
          <p:nvPr/>
        </p:nvSpPr>
        <p:spPr>
          <a:xfrm>
            <a:off x="618673" y="683568"/>
            <a:ext cx="562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1.</a:t>
            </a:r>
            <a:endParaRPr lang="ko-KR" altLang="en-US" sz="2400" b="1" dirty="0">
              <a:solidFill>
                <a:schemeClr val="bg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9CD2B9BF-7CA2-42B8-A76C-BFE77197D4C4}"/>
              </a:ext>
            </a:extLst>
          </p:cNvPr>
          <p:cNvGrpSpPr/>
          <p:nvPr/>
        </p:nvGrpSpPr>
        <p:grpSpPr>
          <a:xfrm>
            <a:off x="618673" y="3469165"/>
            <a:ext cx="11242256" cy="1550189"/>
            <a:chOff x="618673" y="1957865"/>
            <a:chExt cx="11242256" cy="1550189"/>
          </a:xfrm>
        </p:grpSpPr>
        <p:sp>
          <p:nvSpPr>
            <p:cNvPr id="89" name="화살표: 갈매기형 수장 88">
              <a:extLst>
                <a:ext uri="{FF2B5EF4-FFF2-40B4-BE49-F238E27FC236}">
                  <a16:creationId xmlns:a16="http://schemas.microsoft.com/office/drawing/2014/main" id="{78BA5209-49CD-4CB2-88BD-B87492EA3099}"/>
                </a:ext>
              </a:extLst>
            </p:cNvPr>
            <p:cNvSpPr/>
            <p:nvPr/>
          </p:nvSpPr>
          <p:spPr>
            <a:xfrm>
              <a:off x="2830992" y="1960061"/>
              <a:ext cx="2392981" cy="554801"/>
            </a:xfrm>
            <a:prstGeom prst="chevron">
              <a:avLst/>
            </a:prstGeom>
            <a:solidFill>
              <a:srgbClr val="FF98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>
                  <a:latin typeface="Noto Sans KR" panose="020B0200000000000000" pitchFamily="50" charset="-127"/>
                  <a:ea typeface="Noto Sans KR" panose="020B0200000000000000" pitchFamily="50" charset="-127"/>
                </a:rPr>
                <a:t>데이터 요약 통계</a:t>
              </a:r>
              <a:endParaRPr lang="ko-KR" altLang="en-US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90" name="화살표: 갈매기형 수장 89">
              <a:extLst>
                <a:ext uri="{FF2B5EF4-FFF2-40B4-BE49-F238E27FC236}">
                  <a16:creationId xmlns:a16="http://schemas.microsoft.com/office/drawing/2014/main" id="{91343EF4-A6F5-4A47-ACCC-678FFBFD0F50}"/>
                </a:ext>
              </a:extLst>
            </p:cNvPr>
            <p:cNvSpPr/>
            <p:nvPr/>
          </p:nvSpPr>
          <p:spPr>
            <a:xfrm>
              <a:off x="5043311" y="1960061"/>
              <a:ext cx="2392981" cy="554801"/>
            </a:xfrm>
            <a:prstGeom prst="chevron">
              <a:avLst/>
            </a:prstGeom>
            <a:solidFill>
              <a:srgbClr val="FF98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데이터 처리</a:t>
              </a:r>
            </a:p>
          </p:txBody>
        </p:sp>
        <p:sp>
          <p:nvSpPr>
            <p:cNvPr id="91" name="화살표: 갈매기형 수장 90">
              <a:extLst>
                <a:ext uri="{FF2B5EF4-FFF2-40B4-BE49-F238E27FC236}">
                  <a16:creationId xmlns:a16="http://schemas.microsoft.com/office/drawing/2014/main" id="{35E8EFE3-A1E0-406F-B7FB-E317F12C1184}"/>
                </a:ext>
              </a:extLst>
            </p:cNvPr>
            <p:cNvSpPr/>
            <p:nvPr/>
          </p:nvSpPr>
          <p:spPr>
            <a:xfrm>
              <a:off x="7255630" y="1960061"/>
              <a:ext cx="2392981" cy="554801"/>
            </a:xfrm>
            <a:prstGeom prst="chevron">
              <a:avLst/>
            </a:prstGeom>
            <a:solidFill>
              <a:srgbClr val="FF98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>
                  <a:latin typeface="Noto Sans KR" panose="020B0200000000000000" pitchFamily="50" charset="-127"/>
                  <a:ea typeface="Noto Sans KR" panose="020B0200000000000000" pitchFamily="50" charset="-127"/>
                </a:rPr>
                <a:t>데이터 시각화</a:t>
              </a:r>
              <a:endParaRPr lang="ko-KR" altLang="en-US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92" name="화살표: 갈매기형 수장 91">
              <a:extLst>
                <a:ext uri="{FF2B5EF4-FFF2-40B4-BE49-F238E27FC236}">
                  <a16:creationId xmlns:a16="http://schemas.microsoft.com/office/drawing/2014/main" id="{1B0B95D3-C15B-4BF7-AF46-9C90EAE537B2}"/>
                </a:ext>
              </a:extLst>
            </p:cNvPr>
            <p:cNvSpPr/>
            <p:nvPr/>
          </p:nvSpPr>
          <p:spPr>
            <a:xfrm>
              <a:off x="9467948" y="1960061"/>
              <a:ext cx="2392981" cy="554801"/>
            </a:xfrm>
            <a:prstGeom prst="chevron">
              <a:avLst/>
            </a:prstGeom>
            <a:solidFill>
              <a:srgbClr val="FF98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>
                  <a:latin typeface="Noto Sans KR" panose="020B0200000000000000" pitchFamily="50" charset="-127"/>
                  <a:ea typeface="Noto Sans KR" panose="020B0200000000000000" pitchFamily="50" charset="-127"/>
                </a:rPr>
                <a:t>결과 도출</a:t>
              </a:r>
              <a:endParaRPr lang="ko-KR" altLang="en-US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94" name="화살표: 오각형 93">
              <a:extLst>
                <a:ext uri="{FF2B5EF4-FFF2-40B4-BE49-F238E27FC236}">
                  <a16:creationId xmlns:a16="http://schemas.microsoft.com/office/drawing/2014/main" id="{11C24A4B-64AA-47C5-B911-FC4D4C46FCC2}"/>
                </a:ext>
              </a:extLst>
            </p:cNvPr>
            <p:cNvSpPr/>
            <p:nvPr/>
          </p:nvSpPr>
          <p:spPr>
            <a:xfrm>
              <a:off x="618673" y="1957865"/>
              <a:ext cx="2392981" cy="559193"/>
            </a:xfrm>
            <a:prstGeom prst="homePlate">
              <a:avLst/>
            </a:prstGeom>
            <a:solidFill>
              <a:srgbClr val="FF98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>
                  <a:latin typeface="Noto Sans KR" panose="020B0200000000000000" pitchFamily="50" charset="-127"/>
                  <a:ea typeface="Noto Sans KR" panose="020B0200000000000000" pitchFamily="50" charset="-127"/>
                </a:rPr>
                <a:t>데이터 수집 및 파악</a:t>
              </a:r>
              <a:endParaRPr lang="ko-KR" altLang="en-US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A9DD0EA1-792F-44FA-BC83-11C1D74ECDCB}"/>
                </a:ext>
              </a:extLst>
            </p:cNvPr>
            <p:cNvSpPr/>
            <p:nvPr/>
          </p:nvSpPr>
          <p:spPr>
            <a:xfrm>
              <a:off x="778243" y="2769390"/>
              <a:ext cx="1794081" cy="73866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제주 </a:t>
              </a:r>
              <a:r>
                <a:rPr lang="ko-KR" altLang="en-US" sz="1400" dirty="0" err="1">
                  <a:latin typeface="Noto Sans KR" panose="020B0200000000000000" pitchFamily="50" charset="-127"/>
                  <a:ea typeface="Noto Sans KR" panose="020B0200000000000000" pitchFamily="50" charset="-127"/>
                </a:rPr>
                <a:t>데이터허브</a:t>
              </a:r>
              <a:endParaRPr lang="en-US" altLang="ko-KR" sz="1400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dirty="0" err="1">
                  <a:latin typeface="Noto Sans KR" panose="020B0200000000000000" pitchFamily="50" charset="-127"/>
                  <a:ea typeface="Noto Sans KR" panose="020B0200000000000000" pitchFamily="50" charset="-127"/>
                </a:rPr>
                <a:t>한국관광데이터랩</a:t>
              </a:r>
              <a:endParaRPr lang="en-US" altLang="ko-KR" sz="1400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제주관광공사</a:t>
              </a:r>
              <a:endParaRPr lang="en-US" altLang="ko-KR" sz="1400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B1E0BD3E-1541-4289-88D5-D563C60ECBDE}"/>
                </a:ext>
              </a:extLst>
            </p:cNvPr>
            <p:cNvSpPr/>
            <p:nvPr/>
          </p:nvSpPr>
          <p:spPr>
            <a:xfrm>
              <a:off x="2988977" y="2763108"/>
              <a:ext cx="1874231" cy="73866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이용자수 변화 추이</a:t>
              </a:r>
              <a:endParaRPr lang="en-US" altLang="ko-KR" sz="1400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이용금액 변화 추이</a:t>
              </a:r>
              <a:endParaRPr lang="en-US" altLang="ko-KR" sz="1400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관광지별 방문 추이</a:t>
              </a:r>
              <a:endParaRPr lang="en-US" altLang="ko-KR" sz="1400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860C9407-BD99-4F61-A709-15DA792A0BE8}"/>
                </a:ext>
              </a:extLst>
            </p:cNvPr>
            <p:cNvSpPr/>
            <p:nvPr/>
          </p:nvSpPr>
          <p:spPr>
            <a:xfrm>
              <a:off x="5126646" y="2763108"/>
              <a:ext cx="2039341" cy="73866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dirty="0" err="1">
                  <a:latin typeface="Noto Sans KR" panose="020B0200000000000000" pitchFamily="50" charset="-127"/>
                  <a:ea typeface="Noto Sans KR" panose="020B0200000000000000" pitchFamily="50" charset="-127"/>
                </a:rPr>
                <a:t>조건별</a:t>
              </a:r>
              <a:r>
                <a:rPr lang="ko-KR" altLang="en-US" sz="14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 데이터 재배치</a:t>
              </a:r>
              <a:endParaRPr lang="en-US" altLang="ko-KR" sz="1400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데이터 </a:t>
              </a:r>
              <a:r>
                <a:rPr lang="ko-KR" altLang="en-US" sz="1400" dirty="0" err="1">
                  <a:latin typeface="Noto Sans KR" panose="020B0200000000000000" pitchFamily="50" charset="-127"/>
                  <a:ea typeface="Noto Sans KR" panose="020B0200000000000000" pitchFamily="50" charset="-127"/>
                </a:rPr>
                <a:t>전처리</a:t>
              </a:r>
              <a:endParaRPr lang="en-US" altLang="ko-KR" sz="1400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데이터 정제</a:t>
              </a:r>
              <a:endParaRPr lang="en-US" altLang="ko-KR" sz="1400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14E2B6EC-D392-4685-90B1-D0A6BABF0487}"/>
                </a:ext>
              </a:extLst>
            </p:cNvPr>
            <p:cNvSpPr/>
            <p:nvPr/>
          </p:nvSpPr>
          <p:spPr>
            <a:xfrm>
              <a:off x="7436292" y="2744211"/>
              <a:ext cx="2244525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데이터 시각화</a:t>
              </a:r>
              <a:endParaRPr lang="en-US" altLang="ko-KR" sz="1400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dirty="0" err="1">
                  <a:latin typeface="Noto Sans KR" panose="020B0200000000000000" pitchFamily="50" charset="-127"/>
                  <a:ea typeface="Noto Sans KR" panose="020B0200000000000000" pitchFamily="50" charset="-127"/>
                </a:rPr>
                <a:t>조건별</a:t>
              </a:r>
              <a:r>
                <a:rPr lang="ko-KR" altLang="en-US" sz="14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 데이터 분포 확인</a:t>
              </a:r>
              <a:endParaRPr lang="en-US" altLang="ko-KR" sz="1400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9008CBE9-B7F5-4CB2-BA5E-D48957ADE589}"/>
              </a:ext>
            </a:extLst>
          </p:cNvPr>
          <p:cNvGrpSpPr/>
          <p:nvPr/>
        </p:nvGrpSpPr>
        <p:grpSpPr>
          <a:xfrm>
            <a:off x="836659" y="1446277"/>
            <a:ext cx="10454073" cy="1871848"/>
            <a:chOff x="836659" y="3554477"/>
            <a:chExt cx="10454073" cy="1871848"/>
          </a:xfrm>
        </p:grpSpPr>
        <p:grpSp>
          <p:nvGrpSpPr>
            <p:cNvPr id="2079" name="그룹 2078">
              <a:extLst>
                <a:ext uri="{FF2B5EF4-FFF2-40B4-BE49-F238E27FC236}">
                  <a16:creationId xmlns:a16="http://schemas.microsoft.com/office/drawing/2014/main" id="{20F4ECE9-362D-4D52-A579-F99E9257932F}"/>
                </a:ext>
              </a:extLst>
            </p:cNvPr>
            <p:cNvGrpSpPr/>
            <p:nvPr/>
          </p:nvGrpSpPr>
          <p:grpSpPr>
            <a:xfrm>
              <a:off x="836659" y="3554477"/>
              <a:ext cx="1677248" cy="688207"/>
              <a:chOff x="763730" y="4255686"/>
              <a:chExt cx="1677248" cy="688207"/>
            </a:xfrm>
          </p:grpSpPr>
          <p:pic>
            <p:nvPicPr>
              <p:cNvPr id="2053" name="Picture 4" descr="https://datalab.visitkorea.or.kr/images/portal/sub/intro_section6.png">
                <a:extLst>
                  <a:ext uri="{FF2B5EF4-FFF2-40B4-BE49-F238E27FC236}">
                    <a16:creationId xmlns:a16="http://schemas.microsoft.com/office/drawing/2014/main" id="{DC7B44A5-4A08-40FA-A75E-A060894AA5A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3730" y="4376704"/>
                <a:ext cx="567189" cy="5671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4" name="그림 2053">
                <a:extLst>
                  <a:ext uri="{FF2B5EF4-FFF2-40B4-BE49-F238E27FC236}">
                    <a16:creationId xmlns:a16="http://schemas.microsoft.com/office/drawing/2014/main" id="{85A59D24-6A74-4997-8CE2-84C32E998E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51129" y="4330907"/>
                <a:ext cx="489849" cy="474048"/>
              </a:xfrm>
              <a:prstGeom prst="ellipse">
                <a:avLst/>
              </a:prstGeom>
            </p:spPr>
          </p:pic>
          <p:pic>
            <p:nvPicPr>
              <p:cNvPr id="2052" name="그림 2051">
                <a:extLst>
                  <a:ext uri="{FF2B5EF4-FFF2-40B4-BE49-F238E27FC236}">
                    <a16:creationId xmlns:a16="http://schemas.microsoft.com/office/drawing/2014/main" id="{0A4C4B0A-220D-467D-A81F-DEA527BFC1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65352" y="4255686"/>
                <a:ext cx="514973" cy="474048"/>
              </a:xfrm>
              <a:prstGeom prst="ellipse">
                <a:avLst/>
              </a:prstGeom>
            </p:spPr>
          </p:pic>
        </p:grpSp>
        <p:pic>
          <p:nvPicPr>
            <p:cNvPr id="2056" name="그림 2055">
              <a:hlinkClick r:id="rId5"/>
              <a:extLst>
                <a:ext uri="{FF2B5EF4-FFF2-40B4-BE49-F238E27FC236}">
                  <a16:creationId xmlns:a16="http://schemas.microsoft.com/office/drawing/2014/main" id="{AEDCDDB1-950A-4E90-ACCF-B0B5BFEA1E9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58850" y="4185144"/>
              <a:ext cx="1240362" cy="1240362"/>
            </a:xfrm>
            <a:prstGeom prst="rect">
              <a:avLst/>
            </a:prstGeom>
          </p:spPr>
        </p:pic>
        <p:pic>
          <p:nvPicPr>
            <p:cNvPr id="2063" name="그림 2062">
              <a:hlinkClick r:id="rId7"/>
              <a:extLst>
                <a:ext uri="{FF2B5EF4-FFF2-40B4-BE49-F238E27FC236}">
                  <a16:creationId xmlns:a16="http://schemas.microsoft.com/office/drawing/2014/main" id="{FD0C8D21-D9A1-4541-BF63-4DB431EC242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52972" y="4184325"/>
              <a:ext cx="1242000" cy="1242000"/>
            </a:xfrm>
            <a:prstGeom prst="rect">
              <a:avLst/>
            </a:prstGeom>
          </p:spPr>
        </p:pic>
        <p:pic>
          <p:nvPicPr>
            <p:cNvPr id="2065" name="그림 2064">
              <a:hlinkClick r:id="rId9"/>
              <a:extLst>
                <a:ext uri="{FF2B5EF4-FFF2-40B4-BE49-F238E27FC236}">
                  <a16:creationId xmlns:a16="http://schemas.microsoft.com/office/drawing/2014/main" id="{F266DE6E-5140-4BB3-A582-A9E76974A35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800852" y="4184325"/>
              <a:ext cx="1242000" cy="1242000"/>
            </a:xfrm>
            <a:prstGeom prst="rect">
              <a:avLst/>
            </a:prstGeom>
          </p:spPr>
        </p:pic>
        <p:pic>
          <p:nvPicPr>
            <p:cNvPr id="2067" name="그림 2066">
              <a:hlinkClick r:id="rId11"/>
              <a:extLst>
                <a:ext uri="{FF2B5EF4-FFF2-40B4-BE49-F238E27FC236}">
                  <a16:creationId xmlns:a16="http://schemas.microsoft.com/office/drawing/2014/main" id="{DE0672B9-9729-40B9-9412-B8E47DF8201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0048732" y="4184325"/>
              <a:ext cx="1242000" cy="1242000"/>
            </a:xfrm>
            <a:prstGeom prst="rect">
              <a:avLst/>
            </a:prstGeom>
          </p:spPr>
        </p:pic>
        <p:pic>
          <p:nvPicPr>
            <p:cNvPr id="2075" name="그림 2074">
              <a:hlinkClick r:id="rId13"/>
              <a:extLst>
                <a:ext uri="{FF2B5EF4-FFF2-40B4-BE49-F238E27FC236}">
                  <a16:creationId xmlns:a16="http://schemas.microsoft.com/office/drawing/2014/main" id="{7E40136D-FBDD-4996-AE26-6876897E51D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05092" y="4184325"/>
              <a:ext cx="1242000" cy="1242000"/>
            </a:xfrm>
            <a:prstGeom prst="rect">
              <a:avLst/>
            </a:prstGeom>
          </p:spPr>
        </p:pic>
      </p:grpSp>
      <p:sp>
        <p:nvSpPr>
          <p:cNvPr id="177" name="TextBox 176">
            <a:extLst>
              <a:ext uri="{FF2B5EF4-FFF2-40B4-BE49-F238E27FC236}">
                <a16:creationId xmlns:a16="http://schemas.microsoft.com/office/drawing/2014/main" id="{3DCF8948-B620-4BB6-971F-E1BFE0ED454B}"/>
              </a:ext>
            </a:extLst>
          </p:cNvPr>
          <p:cNvSpPr txBox="1"/>
          <p:nvPr/>
        </p:nvSpPr>
        <p:spPr>
          <a:xfrm>
            <a:off x="10247104" y="6611779"/>
            <a:ext cx="19448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(*</a:t>
            </a:r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각 이미지 링크는 이미지에 첨부</a:t>
            </a: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)</a:t>
            </a:r>
            <a:endParaRPr lang="ko-KR" altLang="en-US" sz="10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863461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그림 94">
            <a:extLst>
              <a:ext uri="{FF2B5EF4-FFF2-40B4-BE49-F238E27FC236}">
                <a16:creationId xmlns:a16="http://schemas.microsoft.com/office/drawing/2014/main" id="{0344CCB0-38CE-44B3-80B8-2FC77DAC0E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352"/>
            <a:ext cx="12196179" cy="6860351"/>
          </a:xfrm>
          <a:prstGeom prst="rect">
            <a:avLst/>
          </a:prstGeom>
        </p:spPr>
      </p:pic>
      <p:sp>
        <p:nvSpPr>
          <p:cNvPr id="57" name="직사각형 56">
            <a:extLst>
              <a:ext uri="{FF2B5EF4-FFF2-40B4-BE49-F238E27FC236}">
                <a16:creationId xmlns:a16="http://schemas.microsoft.com/office/drawing/2014/main" id="{3DEAEFFE-DAC7-4F13-8C7D-60F2883246F5}"/>
              </a:ext>
            </a:extLst>
          </p:cNvPr>
          <p:cNvSpPr/>
          <p:nvPr/>
        </p:nvSpPr>
        <p:spPr>
          <a:xfrm>
            <a:off x="0" y="3402775"/>
            <a:ext cx="12192000" cy="3455224"/>
          </a:xfrm>
          <a:prstGeom prst="rect">
            <a:avLst/>
          </a:prstGeom>
          <a:solidFill>
            <a:srgbClr val="FF9843">
              <a:alpha val="7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87C898EF-8485-4528-BD06-08020E4A4AF0}"/>
              </a:ext>
            </a:extLst>
          </p:cNvPr>
          <p:cNvSpPr/>
          <p:nvPr/>
        </p:nvSpPr>
        <p:spPr>
          <a:xfrm>
            <a:off x="638630" y="532222"/>
            <a:ext cx="10914740" cy="57912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2FFEF3E-53DD-4232-9E03-F51F9B67E6D0}"/>
              </a:ext>
            </a:extLst>
          </p:cNvPr>
          <p:cNvSpPr txBox="1"/>
          <p:nvPr/>
        </p:nvSpPr>
        <p:spPr>
          <a:xfrm>
            <a:off x="1220339" y="2432388"/>
            <a:ext cx="257482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Table</a:t>
            </a:r>
            <a:r>
              <a:rPr lang="ko-KR" altLang="en-US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endParaRPr lang="en-US" altLang="ko-KR" sz="4000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Of</a:t>
            </a:r>
          </a:p>
          <a:p>
            <a:r>
              <a:rPr lang="en-US" altLang="ko-KR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Contents</a:t>
            </a:r>
            <a:endParaRPr lang="ko-KR" altLang="en-US" sz="4000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144" name="그룹 143">
            <a:extLst>
              <a:ext uri="{FF2B5EF4-FFF2-40B4-BE49-F238E27FC236}">
                <a16:creationId xmlns:a16="http://schemas.microsoft.com/office/drawing/2014/main" id="{3702610F-DC00-4FE9-817E-2C516FC6A394}"/>
              </a:ext>
            </a:extLst>
          </p:cNvPr>
          <p:cNvGrpSpPr/>
          <p:nvPr/>
        </p:nvGrpSpPr>
        <p:grpSpPr>
          <a:xfrm>
            <a:off x="4316142" y="795307"/>
            <a:ext cx="5040912" cy="523220"/>
            <a:chOff x="5245056" y="795307"/>
            <a:chExt cx="5040912" cy="523220"/>
          </a:xfrm>
        </p:grpSpPr>
        <p:grpSp>
          <p:nvGrpSpPr>
            <p:cNvPr id="101" name="그룹 100">
              <a:extLst>
                <a:ext uri="{FF2B5EF4-FFF2-40B4-BE49-F238E27FC236}">
                  <a16:creationId xmlns:a16="http://schemas.microsoft.com/office/drawing/2014/main" id="{C9E7BF24-64B9-430D-A784-5FFB29D9571B}"/>
                </a:ext>
              </a:extLst>
            </p:cNvPr>
            <p:cNvGrpSpPr/>
            <p:nvPr/>
          </p:nvGrpSpPr>
          <p:grpSpPr>
            <a:xfrm>
              <a:off x="5245056" y="795307"/>
              <a:ext cx="1844857" cy="523220"/>
              <a:chOff x="5206956" y="846107"/>
              <a:chExt cx="1844857" cy="523220"/>
            </a:xfrm>
          </p:grpSpPr>
          <p:grpSp>
            <p:nvGrpSpPr>
              <p:cNvPr id="100" name="그룹 99">
                <a:extLst>
                  <a:ext uri="{FF2B5EF4-FFF2-40B4-BE49-F238E27FC236}">
                    <a16:creationId xmlns:a16="http://schemas.microsoft.com/office/drawing/2014/main" id="{B6218D9E-CC39-4031-9D4A-EAA94733DE15}"/>
                  </a:ext>
                </a:extLst>
              </p:cNvPr>
              <p:cNvGrpSpPr/>
              <p:nvPr/>
            </p:nvGrpSpPr>
            <p:grpSpPr>
              <a:xfrm>
                <a:off x="5206956" y="846107"/>
                <a:ext cx="1844857" cy="523220"/>
                <a:chOff x="5206956" y="846107"/>
                <a:chExt cx="1844857" cy="523220"/>
              </a:xfrm>
            </p:grpSpPr>
            <p:sp>
              <p:nvSpPr>
                <p:cNvPr id="64" name="직사각형 63">
                  <a:extLst>
                    <a:ext uri="{FF2B5EF4-FFF2-40B4-BE49-F238E27FC236}">
                      <a16:creationId xmlns:a16="http://schemas.microsoft.com/office/drawing/2014/main" id="{FE9C44F3-F3B9-41E7-9C75-4A5ADF0BCDB9}"/>
                    </a:ext>
                  </a:extLst>
                </p:cNvPr>
                <p:cNvSpPr/>
                <p:nvPr/>
              </p:nvSpPr>
              <p:spPr>
                <a:xfrm>
                  <a:off x="5768678" y="938440"/>
                  <a:ext cx="1283135" cy="40011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fontAlgn="base"/>
                  <a:r>
                    <a:rPr lang="ko-KR" altLang="en-US" sz="20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분석 개요</a:t>
                  </a:r>
                </a:p>
              </p:txBody>
            </p:sp>
            <p:sp>
              <p:nvSpPr>
                <p:cNvPr id="66" name="직사각형 65">
                  <a:extLst>
                    <a:ext uri="{FF2B5EF4-FFF2-40B4-BE49-F238E27FC236}">
                      <a16:creationId xmlns:a16="http://schemas.microsoft.com/office/drawing/2014/main" id="{A3217DB7-A140-4AB9-8484-8C33A7EC5898}"/>
                    </a:ext>
                  </a:extLst>
                </p:cNvPr>
                <p:cNvSpPr/>
                <p:nvPr/>
              </p:nvSpPr>
              <p:spPr>
                <a:xfrm>
                  <a:off x="5206956" y="846107"/>
                  <a:ext cx="607642" cy="523220"/>
                </a:xfrm>
                <a:prstGeom prst="rect">
                  <a:avLst/>
                </a:prstGeom>
              </p:spPr>
              <p:txBody>
                <a:bodyPr wrap="square" anchor="ctr">
                  <a:spAutoFit/>
                </a:bodyPr>
                <a:lstStyle/>
                <a:p>
                  <a:pPr algn="ctr" fontAlgn="base"/>
                  <a:r>
                    <a:rPr lang="en-US" altLang="ko-KR" sz="28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01</a:t>
                  </a:r>
                  <a:endParaRPr lang="ko-KR" altLang="en-US" sz="2800" b="1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</p:grpSp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65DC60F7-F352-407F-9F86-983E3A5DCFEA}"/>
                  </a:ext>
                </a:extLst>
              </p:cNvPr>
              <p:cNvSpPr/>
              <p:nvPr/>
            </p:nvSpPr>
            <p:spPr>
              <a:xfrm>
                <a:off x="5313637" y="1285753"/>
                <a:ext cx="434701" cy="45719"/>
              </a:xfrm>
              <a:prstGeom prst="rect">
                <a:avLst/>
              </a:prstGeom>
              <a:solidFill>
                <a:srgbClr val="FF984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2179E1DF-5C9F-4E4B-9E9C-BBCFEEE84DBD}"/>
                </a:ext>
              </a:extLst>
            </p:cNvPr>
            <p:cNvSpPr/>
            <p:nvPr/>
          </p:nvSpPr>
          <p:spPr>
            <a:xfrm>
              <a:off x="7112534" y="927176"/>
              <a:ext cx="3173434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/>
              <a:r>
                <a:rPr lang="ko-KR" altLang="en-US" sz="12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분석 배경</a:t>
              </a:r>
              <a:r>
                <a:rPr lang="en-US" altLang="ko-KR" sz="12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 /</a:t>
              </a:r>
              <a:r>
                <a:rPr lang="ko-KR" altLang="en-US" sz="12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 분석 목적 </a:t>
              </a:r>
              <a:r>
                <a:rPr lang="en-US" altLang="ko-KR" sz="12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/ </a:t>
              </a:r>
              <a:r>
                <a:rPr lang="ko-KR" altLang="en-US" sz="12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분석 범위</a:t>
              </a:r>
            </a:p>
          </p:txBody>
        </p:sp>
      </p:grpSp>
      <p:grpSp>
        <p:nvGrpSpPr>
          <p:cNvPr id="174" name="그룹 173">
            <a:extLst>
              <a:ext uri="{FF2B5EF4-FFF2-40B4-BE49-F238E27FC236}">
                <a16:creationId xmlns:a16="http://schemas.microsoft.com/office/drawing/2014/main" id="{84E64AB4-BF29-4D4D-A0D4-09E67A3C1237}"/>
              </a:ext>
            </a:extLst>
          </p:cNvPr>
          <p:cNvGrpSpPr/>
          <p:nvPr/>
        </p:nvGrpSpPr>
        <p:grpSpPr>
          <a:xfrm>
            <a:off x="4316142" y="1454403"/>
            <a:ext cx="1844857" cy="523220"/>
            <a:chOff x="5206956" y="846107"/>
            <a:chExt cx="1844857" cy="523220"/>
          </a:xfrm>
        </p:grpSpPr>
        <p:grpSp>
          <p:nvGrpSpPr>
            <p:cNvPr id="176" name="그룹 175">
              <a:extLst>
                <a:ext uri="{FF2B5EF4-FFF2-40B4-BE49-F238E27FC236}">
                  <a16:creationId xmlns:a16="http://schemas.microsoft.com/office/drawing/2014/main" id="{B35EBFE5-6B57-41CF-B9B9-DC3661226818}"/>
                </a:ext>
              </a:extLst>
            </p:cNvPr>
            <p:cNvGrpSpPr/>
            <p:nvPr/>
          </p:nvGrpSpPr>
          <p:grpSpPr>
            <a:xfrm>
              <a:off x="5206956" y="846107"/>
              <a:ext cx="1844857" cy="523220"/>
              <a:chOff x="5206956" y="846107"/>
              <a:chExt cx="1844857" cy="523220"/>
            </a:xfrm>
          </p:grpSpPr>
          <p:sp>
            <p:nvSpPr>
              <p:cNvPr id="178" name="직사각형 177">
                <a:extLst>
                  <a:ext uri="{FF2B5EF4-FFF2-40B4-BE49-F238E27FC236}">
                    <a16:creationId xmlns:a16="http://schemas.microsoft.com/office/drawing/2014/main" id="{7B6076F4-C49C-4206-A09C-63977C370588}"/>
                  </a:ext>
                </a:extLst>
              </p:cNvPr>
              <p:cNvSpPr/>
              <p:nvPr/>
            </p:nvSpPr>
            <p:spPr>
              <a:xfrm>
                <a:off x="5768678" y="938440"/>
                <a:ext cx="1283135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fontAlgn="base"/>
                <a:r>
                  <a:rPr lang="ko-KR" altLang="en-US" sz="20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문헌 조사</a:t>
                </a:r>
              </a:p>
            </p:txBody>
          </p:sp>
          <p:sp>
            <p:nvSpPr>
              <p:cNvPr id="179" name="직사각형 178">
                <a:extLst>
                  <a:ext uri="{FF2B5EF4-FFF2-40B4-BE49-F238E27FC236}">
                    <a16:creationId xmlns:a16="http://schemas.microsoft.com/office/drawing/2014/main" id="{40E69738-B0D3-4F66-B1C1-67725AA63666}"/>
                  </a:ext>
                </a:extLst>
              </p:cNvPr>
              <p:cNvSpPr/>
              <p:nvPr/>
            </p:nvSpPr>
            <p:spPr>
              <a:xfrm>
                <a:off x="5206956" y="846107"/>
                <a:ext cx="607642" cy="523220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algn="ctr" fontAlgn="base"/>
                <a:r>
                  <a:rPr lang="en-US" altLang="ko-KR" sz="28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02</a:t>
                </a:r>
                <a:endParaRPr lang="ko-KR" altLang="en-US" sz="28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</p:grpSp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00C2EFF6-2B23-464A-A92E-9A592619B301}"/>
                </a:ext>
              </a:extLst>
            </p:cNvPr>
            <p:cNvSpPr/>
            <p:nvPr/>
          </p:nvSpPr>
          <p:spPr>
            <a:xfrm>
              <a:off x="5313637" y="1285753"/>
              <a:ext cx="434701" cy="45719"/>
            </a:xfrm>
            <a:prstGeom prst="rect">
              <a:avLst/>
            </a:prstGeom>
            <a:solidFill>
              <a:srgbClr val="FF98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80" name="그룹 179">
            <a:extLst>
              <a:ext uri="{FF2B5EF4-FFF2-40B4-BE49-F238E27FC236}">
                <a16:creationId xmlns:a16="http://schemas.microsoft.com/office/drawing/2014/main" id="{9B1C34E2-8172-456C-A771-69B96B535625}"/>
              </a:ext>
            </a:extLst>
          </p:cNvPr>
          <p:cNvGrpSpPr/>
          <p:nvPr/>
        </p:nvGrpSpPr>
        <p:grpSpPr>
          <a:xfrm>
            <a:off x="4316142" y="2113499"/>
            <a:ext cx="6723938" cy="523220"/>
            <a:chOff x="5245056" y="795307"/>
            <a:chExt cx="6723938" cy="523220"/>
          </a:xfrm>
        </p:grpSpPr>
        <p:grpSp>
          <p:nvGrpSpPr>
            <p:cNvPr id="181" name="그룹 180">
              <a:extLst>
                <a:ext uri="{FF2B5EF4-FFF2-40B4-BE49-F238E27FC236}">
                  <a16:creationId xmlns:a16="http://schemas.microsoft.com/office/drawing/2014/main" id="{59A00F04-7626-475E-8389-365DB1E273C1}"/>
                </a:ext>
              </a:extLst>
            </p:cNvPr>
            <p:cNvGrpSpPr/>
            <p:nvPr/>
          </p:nvGrpSpPr>
          <p:grpSpPr>
            <a:xfrm>
              <a:off x="5245056" y="795307"/>
              <a:ext cx="3461622" cy="523220"/>
              <a:chOff x="5206956" y="846107"/>
              <a:chExt cx="3461622" cy="523220"/>
            </a:xfrm>
          </p:grpSpPr>
          <p:grpSp>
            <p:nvGrpSpPr>
              <p:cNvPr id="183" name="그룹 182">
                <a:extLst>
                  <a:ext uri="{FF2B5EF4-FFF2-40B4-BE49-F238E27FC236}">
                    <a16:creationId xmlns:a16="http://schemas.microsoft.com/office/drawing/2014/main" id="{A6C48BDA-F953-48D8-AA49-993C9489B15F}"/>
                  </a:ext>
                </a:extLst>
              </p:cNvPr>
              <p:cNvGrpSpPr/>
              <p:nvPr/>
            </p:nvGrpSpPr>
            <p:grpSpPr>
              <a:xfrm>
                <a:off x="5206956" y="846107"/>
                <a:ext cx="3461622" cy="523220"/>
                <a:chOff x="5206956" y="846107"/>
                <a:chExt cx="3461622" cy="523220"/>
              </a:xfrm>
            </p:grpSpPr>
            <p:sp>
              <p:nvSpPr>
                <p:cNvPr id="185" name="직사각형 184">
                  <a:extLst>
                    <a:ext uri="{FF2B5EF4-FFF2-40B4-BE49-F238E27FC236}">
                      <a16:creationId xmlns:a16="http://schemas.microsoft.com/office/drawing/2014/main" id="{3A2A7AEF-79B8-4255-A591-E51CBA88B449}"/>
                    </a:ext>
                  </a:extLst>
                </p:cNvPr>
                <p:cNvSpPr/>
                <p:nvPr/>
              </p:nvSpPr>
              <p:spPr>
                <a:xfrm>
                  <a:off x="5768678" y="938440"/>
                  <a:ext cx="2899900" cy="40011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fontAlgn="base"/>
                  <a:r>
                    <a:rPr lang="ko-KR" altLang="en-US" sz="20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데이터 구축 및 분석 방법</a:t>
                  </a:r>
                </a:p>
              </p:txBody>
            </p:sp>
            <p:sp>
              <p:nvSpPr>
                <p:cNvPr id="186" name="직사각형 185">
                  <a:extLst>
                    <a:ext uri="{FF2B5EF4-FFF2-40B4-BE49-F238E27FC236}">
                      <a16:creationId xmlns:a16="http://schemas.microsoft.com/office/drawing/2014/main" id="{4879DBC1-8A9A-4BE6-9CAC-EA8C94A658A2}"/>
                    </a:ext>
                  </a:extLst>
                </p:cNvPr>
                <p:cNvSpPr/>
                <p:nvPr/>
              </p:nvSpPr>
              <p:spPr>
                <a:xfrm>
                  <a:off x="5206956" y="846107"/>
                  <a:ext cx="607642" cy="523220"/>
                </a:xfrm>
                <a:prstGeom prst="rect">
                  <a:avLst/>
                </a:prstGeom>
              </p:spPr>
              <p:txBody>
                <a:bodyPr wrap="square" anchor="ctr">
                  <a:spAutoFit/>
                </a:bodyPr>
                <a:lstStyle/>
                <a:p>
                  <a:pPr algn="ctr" fontAlgn="base"/>
                  <a:r>
                    <a:rPr lang="en-US" altLang="ko-KR" sz="28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03</a:t>
                  </a:r>
                  <a:endParaRPr lang="ko-KR" altLang="en-US" sz="2800" b="1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</p:grpSp>
          <p:sp>
            <p:nvSpPr>
              <p:cNvPr id="184" name="직사각형 183">
                <a:extLst>
                  <a:ext uri="{FF2B5EF4-FFF2-40B4-BE49-F238E27FC236}">
                    <a16:creationId xmlns:a16="http://schemas.microsoft.com/office/drawing/2014/main" id="{8C01F1E8-8A19-4802-B7E8-DC70B9791B47}"/>
                  </a:ext>
                </a:extLst>
              </p:cNvPr>
              <p:cNvSpPr/>
              <p:nvPr/>
            </p:nvSpPr>
            <p:spPr>
              <a:xfrm>
                <a:off x="5313637" y="1285753"/>
                <a:ext cx="434701" cy="45719"/>
              </a:xfrm>
              <a:prstGeom prst="rect">
                <a:avLst/>
              </a:prstGeom>
              <a:solidFill>
                <a:srgbClr val="FF984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82" name="직사각형 181">
              <a:extLst>
                <a:ext uri="{FF2B5EF4-FFF2-40B4-BE49-F238E27FC236}">
                  <a16:creationId xmlns:a16="http://schemas.microsoft.com/office/drawing/2014/main" id="{8D4DDDA4-A828-4E9C-8D45-18F22AEF1766}"/>
                </a:ext>
              </a:extLst>
            </p:cNvPr>
            <p:cNvSpPr/>
            <p:nvPr/>
          </p:nvSpPr>
          <p:spPr>
            <a:xfrm>
              <a:off x="8795560" y="927176"/>
              <a:ext cx="3173434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/>
              <a:r>
                <a:rPr lang="ko-KR" altLang="en-US" sz="12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프로세스 </a:t>
              </a:r>
              <a:r>
                <a:rPr lang="en-US" altLang="ko-KR" sz="12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/ </a:t>
              </a:r>
              <a:r>
                <a:rPr lang="ko-KR" altLang="en-US" sz="12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수집방법</a:t>
              </a:r>
              <a:r>
                <a:rPr lang="en-US" altLang="ko-KR" sz="12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 / </a:t>
              </a:r>
              <a:r>
                <a:rPr lang="ko-KR" altLang="en-US" sz="12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분석방법</a:t>
              </a:r>
            </a:p>
          </p:txBody>
        </p:sp>
      </p:grpSp>
      <p:grpSp>
        <p:nvGrpSpPr>
          <p:cNvPr id="188" name="그룹 187">
            <a:extLst>
              <a:ext uri="{FF2B5EF4-FFF2-40B4-BE49-F238E27FC236}">
                <a16:creationId xmlns:a16="http://schemas.microsoft.com/office/drawing/2014/main" id="{3D61C6CB-EE81-4529-8E80-348DCAB0AE6A}"/>
              </a:ext>
            </a:extLst>
          </p:cNvPr>
          <p:cNvGrpSpPr/>
          <p:nvPr/>
        </p:nvGrpSpPr>
        <p:grpSpPr>
          <a:xfrm>
            <a:off x="4316142" y="2772595"/>
            <a:ext cx="1844857" cy="523220"/>
            <a:chOff x="5206956" y="846107"/>
            <a:chExt cx="1844857" cy="523220"/>
          </a:xfrm>
        </p:grpSpPr>
        <p:grpSp>
          <p:nvGrpSpPr>
            <p:cNvPr id="190" name="그룹 189">
              <a:extLst>
                <a:ext uri="{FF2B5EF4-FFF2-40B4-BE49-F238E27FC236}">
                  <a16:creationId xmlns:a16="http://schemas.microsoft.com/office/drawing/2014/main" id="{711E5E87-BFDD-4A77-9801-F12FB3E1575F}"/>
                </a:ext>
              </a:extLst>
            </p:cNvPr>
            <p:cNvGrpSpPr/>
            <p:nvPr/>
          </p:nvGrpSpPr>
          <p:grpSpPr>
            <a:xfrm>
              <a:off x="5206956" y="846107"/>
              <a:ext cx="1844857" cy="523220"/>
              <a:chOff x="5206956" y="846107"/>
              <a:chExt cx="1844857" cy="523220"/>
            </a:xfrm>
          </p:grpSpPr>
          <p:sp>
            <p:nvSpPr>
              <p:cNvPr id="192" name="직사각형 191">
                <a:extLst>
                  <a:ext uri="{FF2B5EF4-FFF2-40B4-BE49-F238E27FC236}">
                    <a16:creationId xmlns:a16="http://schemas.microsoft.com/office/drawing/2014/main" id="{CC0B06B1-C4C9-429A-BE8F-BB40222D1F69}"/>
                  </a:ext>
                </a:extLst>
              </p:cNvPr>
              <p:cNvSpPr/>
              <p:nvPr/>
            </p:nvSpPr>
            <p:spPr>
              <a:xfrm>
                <a:off x="5768678" y="938440"/>
                <a:ext cx="1283135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fontAlgn="base"/>
                <a:r>
                  <a:rPr lang="ko-KR" altLang="en-US" sz="20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분석 결과</a:t>
                </a:r>
              </a:p>
            </p:txBody>
          </p:sp>
          <p:sp>
            <p:nvSpPr>
              <p:cNvPr id="193" name="직사각형 192">
                <a:extLst>
                  <a:ext uri="{FF2B5EF4-FFF2-40B4-BE49-F238E27FC236}">
                    <a16:creationId xmlns:a16="http://schemas.microsoft.com/office/drawing/2014/main" id="{53423088-596F-4B7B-AA41-C2691EEBCE43}"/>
                  </a:ext>
                </a:extLst>
              </p:cNvPr>
              <p:cNvSpPr/>
              <p:nvPr/>
            </p:nvSpPr>
            <p:spPr>
              <a:xfrm>
                <a:off x="5206956" y="846107"/>
                <a:ext cx="607642" cy="523220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algn="ctr" fontAlgn="base"/>
                <a:r>
                  <a:rPr lang="en-US" altLang="ko-KR" sz="28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04</a:t>
                </a:r>
                <a:endParaRPr lang="ko-KR" altLang="en-US" sz="28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</p:grp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7091CC41-7311-4892-8A3D-48A5DC4B4808}"/>
                </a:ext>
              </a:extLst>
            </p:cNvPr>
            <p:cNvSpPr/>
            <p:nvPr/>
          </p:nvSpPr>
          <p:spPr>
            <a:xfrm>
              <a:off x="5313637" y="1285753"/>
              <a:ext cx="434701" cy="45719"/>
            </a:xfrm>
            <a:prstGeom prst="rect">
              <a:avLst/>
            </a:prstGeom>
            <a:solidFill>
              <a:srgbClr val="FF98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95" name="그룹 194">
            <a:extLst>
              <a:ext uri="{FF2B5EF4-FFF2-40B4-BE49-F238E27FC236}">
                <a16:creationId xmlns:a16="http://schemas.microsoft.com/office/drawing/2014/main" id="{354D7D2C-F9F7-42AC-957A-F6F7BA2A4AE9}"/>
              </a:ext>
            </a:extLst>
          </p:cNvPr>
          <p:cNvGrpSpPr/>
          <p:nvPr/>
        </p:nvGrpSpPr>
        <p:grpSpPr>
          <a:xfrm>
            <a:off x="4316142" y="3431691"/>
            <a:ext cx="1844857" cy="523220"/>
            <a:chOff x="5206956" y="846107"/>
            <a:chExt cx="1844857" cy="523220"/>
          </a:xfrm>
        </p:grpSpPr>
        <p:grpSp>
          <p:nvGrpSpPr>
            <p:cNvPr id="197" name="그룹 196">
              <a:extLst>
                <a:ext uri="{FF2B5EF4-FFF2-40B4-BE49-F238E27FC236}">
                  <a16:creationId xmlns:a16="http://schemas.microsoft.com/office/drawing/2014/main" id="{CF8D4328-B86C-4079-8D00-60E4259E4FA6}"/>
                </a:ext>
              </a:extLst>
            </p:cNvPr>
            <p:cNvGrpSpPr/>
            <p:nvPr/>
          </p:nvGrpSpPr>
          <p:grpSpPr>
            <a:xfrm>
              <a:off x="5206956" y="846107"/>
              <a:ext cx="1844857" cy="523220"/>
              <a:chOff x="5206956" y="846107"/>
              <a:chExt cx="1844857" cy="523220"/>
            </a:xfrm>
          </p:grpSpPr>
          <p:sp>
            <p:nvSpPr>
              <p:cNvPr id="199" name="직사각형 198">
                <a:extLst>
                  <a:ext uri="{FF2B5EF4-FFF2-40B4-BE49-F238E27FC236}">
                    <a16:creationId xmlns:a16="http://schemas.microsoft.com/office/drawing/2014/main" id="{8FD4A444-74EE-4C07-A224-6C3753EDD2F8}"/>
                  </a:ext>
                </a:extLst>
              </p:cNvPr>
              <p:cNvSpPr/>
              <p:nvPr/>
            </p:nvSpPr>
            <p:spPr>
              <a:xfrm>
                <a:off x="5768678" y="938440"/>
                <a:ext cx="1283135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fontAlgn="base"/>
                <a:r>
                  <a:rPr lang="ko-KR" altLang="en-US" sz="20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결론</a:t>
                </a:r>
              </a:p>
            </p:txBody>
          </p:sp>
          <p:sp>
            <p:nvSpPr>
              <p:cNvPr id="200" name="직사각형 199">
                <a:extLst>
                  <a:ext uri="{FF2B5EF4-FFF2-40B4-BE49-F238E27FC236}">
                    <a16:creationId xmlns:a16="http://schemas.microsoft.com/office/drawing/2014/main" id="{2CAE04C8-DA61-4893-B29A-C59AE27F8C5F}"/>
                  </a:ext>
                </a:extLst>
              </p:cNvPr>
              <p:cNvSpPr/>
              <p:nvPr/>
            </p:nvSpPr>
            <p:spPr>
              <a:xfrm>
                <a:off x="5206956" y="846107"/>
                <a:ext cx="607642" cy="523220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algn="ctr" fontAlgn="base"/>
                <a:r>
                  <a:rPr lang="en-US" altLang="ko-KR" sz="28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05</a:t>
                </a:r>
                <a:endParaRPr lang="ko-KR" altLang="en-US" sz="28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</p:grpSp>
        <p:sp>
          <p:nvSpPr>
            <p:cNvPr id="198" name="직사각형 197">
              <a:extLst>
                <a:ext uri="{FF2B5EF4-FFF2-40B4-BE49-F238E27FC236}">
                  <a16:creationId xmlns:a16="http://schemas.microsoft.com/office/drawing/2014/main" id="{DC6846CC-8A15-4130-BD2E-7D3C3AF00942}"/>
                </a:ext>
              </a:extLst>
            </p:cNvPr>
            <p:cNvSpPr/>
            <p:nvPr/>
          </p:nvSpPr>
          <p:spPr>
            <a:xfrm>
              <a:off x="5313637" y="1285753"/>
              <a:ext cx="434701" cy="45719"/>
            </a:xfrm>
            <a:prstGeom prst="rect">
              <a:avLst/>
            </a:prstGeom>
            <a:solidFill>
              <a:srgbClr val="FF98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09" name="그룹 208">
            <a:extLst>
              <a:ext uri="{FF2B5EF4-FFF2-40B4-BE49-F238E27FC236}">
                <a16:creationId xmlns:a16="http://schemas.microsoft.com/office/drawing/2014/main" id="{37B6BEEB-D98C-431D-BE2E-1198C182E98A}"/>
              </a:ext>
            </a:extLst>
          </p:cNvPr>
          <p:cNvGrpSpPr/>
          <p:nvPr/>
        </p:nvGrpSpPr>
        <p:grpSpPr>
          <a:xfrm>
            <a:off x="4316142" y="4749883"/>
            <a:ext cx="2361692" cy="523220"/>
            <a:chOff x="5206956" y="846107"/>
            <a:chExt cx="2361692" cy="523220"/>
          </a:xfrm>
        </p:grpSpPr>
        <p:grpSp>
          <p:nvGrpSpPr>
            <p:cNvPr id="211" name="그룹 210">
              <a:extLst>
                <a:ext uri="{FF2B5EF4-FFF2-40B4-BE49-F238E27FC236}">
                  <a16:creationId xmlns:a16="http://schemas.microsoft.com/office/drawing/2014/main" id="{4D6347D2-E8FD-4F6C-AC04-9084A34ED1AD}"/>
                </a:ext>
              </a:extLst>
            </p:cNvPr>
            <p:cNvGrpSpPr/>
            <p:nvPr/>
          </p:nvGrpSpPr>
          <p:grpSpPr>
            <a:xfrm>
              <a:off x="5206956" y="846107"/>
              <a:ext cx="2361692" cy="523220"/>
              <a:chOff x="5206956" y="846107"/>
              <a:chExt cx="2361692" cy="523220"/>
            </a:xfrm>
          </p:grpSpPr>
          <p:sp>
            <p:nvSpPr>
              <p:cNvPr id="213" name="직사각형 212">
                <a:extLst>
                  <a:ext uri="{FF2B5EF4-FFF2-40B4-BE49-F238E27FC236}">
                    <a16:creationId xmlns:a16="http://schemas.microsoft.com/office/drawing/2014/main" id="{845AF659-8DEF-41A4-8F81-075EA8E95FED}"/>
                  </a:ext>
                </a:extLst>
              </p:cNvPr>
              <p:cNvSpPr/>
              <p:nvPr/>
            </p:nvSpPr>
            <p:spPr>
              <a:xfrm>
                <a:off x="5768678" y="938440"/>
                <a:ext cx="1799970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fontAlgn="base"/>
                <a:r>
                  <a:rPr lang="ko-KR" altLang="en-US" sz="2000" b="1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과제 수행 후기</a:t>
                </a:r>
                <a:endParaRPr lang="ko-KR" altLang="en-US" sz="20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214" name="직사각형 213">
                <a:extLst>
                  <a:ext uri="{FF2B5EF4-FFF2-40B4-BE49-F238E27FC236}">
                    <a16:creationId xmlns:a16="http://schemas.microsoft.com/office/drawing/2014/main" id="{0D013BF0-0F96-498B-8327-9947166437E5}"/>
                  </a:ext>
                </a:extLst>
              </p:cNvPr>
              <p:cNvSpPr/>
              <p:nvPr/>
            </p:nvSpPr>
            <p:spPr>
              <a:xfrm>
                <a:off x="5206956" y="846107"/>
                <a:ext cx="607642" cy="523220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algn="ctr" fontAlgn="base"/>
                <a:r>
                  <a:rPr lang="en-US" altLang="ko-KR" sz="28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07</a:t>
                </a:r>
                <a:endParaRPr lang="ko-KR" altLang="en-US" sz="28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</p:grpSp>
        <p:sp>
          <p:nvSpPr>
            <p:cNvPr id="212" name="직사각형 211">
              <a:extLst>
                <a:ext uri="{FF2B5EF4-FFF2-40B4-BE49-F238E27FC236}">
                  <a16:creationId xmlns:a16="http://schemas.microsoft.com/office/drawing/2014/main" id="{D7DB71E3-D425-4376-B7FE-253FE01795A2}"/>
                </a:ext>
              </a:extLst>
            </p:cNvPr>
            <p:cNvSpPr/>
            <p:nvPr/>
          </p:nvSpPr>
          <p:spPr>
            <a:xfrm>
              <a:off x="5313637" y="1285753"/>
              <a:ext cx="434701" cy="45719"/>
            </a:xfrm>
            <a:prstGeom prst="rect">
              <a:avLst/>
            </a:prstGeom>
            <a:solidFill>
              <a:srgbClr val="FF98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16" name="그룹 215">
            <a:extLst>
              <a:ext uri="{FF2B5EF4-FFF2-40B4-BE49-F238E27FC236}">
                <a16:creationId xmlns:a16="http://schemas.microsoft.com/office/drawing/2014/main" id="{A362767C-4ECE-4B7C-8EA5-F87CD39423F0}"/>
              </a:ext>
            </a:extLst>
          </p:cNvPr>
          <p:cNvGrpSpPr/>
          <p:nvPr/>
        </p:nvGrpSpPr>
        <p:grpSpPr>
          <a:xfrm>
            <a:off x="4316142" y="5408977"/>
            <a:ext cx="1844857" cy="523220"/>
            <a:chOff x="5206956" y="846107"/>
            <a:chExt cx="1844857" cy="523220"/>
          </a:xfrm>
        </p:grpSpPr>
        <p:grpSp>
          <p:nvGrpSpPr>
            <p:cNvPr id="218" name="그룹 217">
              <a:extLst>
                <a:ext uri="{FF2B5EF4-FFF2-40B4-BE49-F238E27FC236}">
                  <a16:creationId xmlns:a16="http://schemas.microsoft.com/office/drawing/2014/main" id="{AA6FF5C5-53D7-474F-BA1E-4BBCA0A220DD}"/>
                </a:ext>
              </a:extLst>
            </p:cNvPr>
            <p:cNvGrpSpPr/>
            <p:nvPr/>
          </p:nvGrpSpPr>
          <p:grpSpPr>
            <a:xfrm>
              <a:off x="5206956" y="846107"/>
              <a:ext cx="1844857" cy="523220"/>
              <a:chOff x="5206956" y="846107"/>
              <a:chExt cx="1844857" cy="523220"/>
            </a:xfrm>
          </p:grpSpPr>
          <p:sp>
            <p:nvSpPr>
              <p:cNvPr id="220" name="직사각형 219">
                <a:extLst>
                  <a:ext uri="{FF2B5EF4-FFF2-40B4-BE49-F238E27FC236}">
                    <a16:creationId xmlns:a16="http://schemas.microsoft.com/office/drawing/2014/main" id="{4458EF39-2F7F-404D-B1C3-2869DC44E06D}"/>
                  </a:ext>
                </a:extLst>
              </p:cNvPr>
              <p:cNvSpPr/>
              <p:nvPr/>
            </p:nvSpPr>
            <p:spPr>
              <a:xfrm>
                <a:off x="5768678" y="938440"/>
                <a:ext cx="1283135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fontAlgn="base"/>
                <a:r>
                  <a:rPr lang="ko-KR" altLang="en-US" sz="20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참고 문헌</a:t>
                </a:r>
              </a:p>
            </p:txBody>
          </p:sp>
          <p:sp>
            <p:nvSpPr>
              <p:cNvPr id="221" name="직사각형 220">
                <a:extLst>
                  <a:ext uri="{FF2B5EF4-FFF2-40B4-BE49-F238E27FC236}">
                    <a16:creationId xmlns:a16="http://schemas.microsoft.com/office/drawing/2014/main" id="{53177F70-7491-4684-98AD-E61332F22E54}"/>
                  </a:ext>
                </a:extLst>
              </p:cNvPr>
              <p:cNvSpPr/>
              <p:nvPr/>
            </p:nvSpPr>
            <p:spPr>
              <a:xfrm>
                <a:off x="5206956" y="846107"/>
                <a:ext cx="607642" cy="523220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algn="ctr" fontAlgn="base"/>
                <a:r>
                  <a:rPr lang="en-US" altLang="ko-KR" sz="28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08</a:t>
                </a:r>
                <a:endParaRPr lang="ko-KR" altLang="en-US" sz="28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</p:grpSp>
        <p:sp>
          <p:nvSpPr>
            <p:cNvPr id="219" name="직사각형 218">
              <a:extLst>
                <a:ext uri="{FF2B5EF4-FFF2-40B4-BE49-F238E27FC236}">
                  <a16:creationId xmlns:a16="http://schemas.microsoft.com/office/drawing/2014/main" id="{AA9000B0-056F-437F-A845-F6B67DC0EE1D}"/>
                </a:ext>
              </a:extLst>
            </p:cNvPr>
            <p:cNvSpPr/>
            <p:nvPr/>
          </p:nvSpPr>
          <p:spPr>
            <a:xfrm>
              <a:off x="5313637" y="1285753"/>
              <a:ext cx="434701" cy="45719"/>
            </a:xfrm>
            <a:prstGeom prst="rect">
              <a:avLst/>
            </a:prstGeom>
            <a:solidFill>
              <a:srgbClr val="FF98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29" name="그룹 228">
            <a:extLst>
              <a:ext uri="{FF2B5EF4-FFF2-40B4-BE49-F238E27FC236}">
                <a16:creationId xmlns:a16="http://schemas.microsoft.com/office/drawing/2014/main" id="{7B6E2BEC-C6D0-4BE1-A6B3-4053EA632FFA}"/>
              </a:ext>
            </a:extLst>
          </p:cNvPr>
          <p:cNvGrpSpPr/>
          <p:nvPr/>
        </p:nvGrpSpPr>
        <p:grpSpPr>
          <a:xfrm>
            <a:off x="4316142" y="4081828"/>
            <a:ext cx="6139738" cy="523220"/>
            <a:chOff x="5245056" y="795307"/>
            <a:chExt cx="6139738" cy="523220"/>
          </a:xfrm>
        </p:grpSpPr>
        <p:grpSp>
          <p:nvGrpSpPr>
            <p:cNvPr id="230" name="그룹 229">
              <a:extLst>
                <a:ext uri="{FF2B5EF4-FFF2-40B4-BE49-F238E27FC236}">
                  <a16:creationId xmlns:a16="http://schemas.microsoft.com/office/drawing/2014/main" id="{3FC833A0-844C-4B9C-B202-04BB4895AB8F}"/>
                </a:ext>
              </a:extLst>
            </p:cNvPr>
            <p:cNvGrpSpPr/>
            <p:nvPr/>
          </p:nvGrpSpPr>
          <p:grpSpPr>
            <a:xfrm>
              <a:off x="5245056" y="795307"/>
              <a:ext cx="2745725" cy="523220"/>
              <a:chOff x="5206956" y="846107"/>
              <a:chExt cx="2745725" cy="523220"/>
            </a:xfrm>
          </p:grpSpPr>
          <p:grpSp>
            <p:nvGrpSpPr>
              <p:cNvPr id="232" name="그룹 231">
                <a:extLst>
                  <a:ext uri="{FF2B5EF4-FFF2-40B4-BE49-F238E27FC236}">
                    <a16:creationId xmlns:a16="http://schemas.microsoft.com/office/drawing/2014/main" id="{6AC8A4EB-DF5F-4538-84EE-22989DC6FA83}"/>
                  </a:ext>
                </a:extLst>
              </p:cNvPr>
              <p:cNvGrpSpPr/>
              <p:nvPr/>
            </p:nvGrpSpPr>
            <p:grpSpPr>
              <a:xfrm>
                <a:off x="5206956" y="846107"/>
                <a:ext cx="2745725" cy="523220"/>
                <a:chOff x="5206956" y="846107"/>
                <a:chExt cx="2745725" cy="523220"/>
              </a:xfrm>
            </p:grpSpPr>
            <p:sp>
              <p:nvSpPr>
                <p:cNvPr id="234" name="직사각형 233">
                  <a:extLst>
                    <a:ext uri="{FF2B5EF4-FFF2-40B4-BE49-F238E27FC236}">
                      <a16:creationId xmlns:a16="http://schemas.microsoft.com/office/drawing/2014/main" id="{FCBF907D-193A-49A1-AB6F-039F915464DD}"/>
                    </a:ext>
                  </a:extLst>
                </p:cNvPr>
                <p:cNvSpPr/>
                <p:nvPr/>
              </p:nvSpPr>
              <p:spPr>
                <a:xfrm>
                  <a:off x="5768678" y="938440"/>
                  <a:ext cx="2184003" cy="40011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fontAlgn="base"/>
                  <a:r>
                    <a:rPr lang="ko-KR" altLang="en-US" sz="20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문제점과 해결 방법</a:t>
                  </a:r>
                </a:p>
              </p:txBody>
            </p:sp>
            <p:sp>
              <p:nvSpPr>
                <p:cNvPr id="235" name="직사각형 234">
                  <a:extLst>
                    <a:ext uri="{FF2B5EF4-FFF2-40B4-BE49-F238E27FC236}">
                      <a16:creationId xmlns:a16="http://schemas.microsoft.com/office/drawing/2014/main" id="{A0AADFC4-8288-44B3-A038-0EC0AC7AAC26}"/>
                    </a:ext>
                  </a:extLst>
                </p:cNvPr>
                <p:cNvSpPr/>
                <p:nvPr/>
              </p:nvSpPr>
              <p:spPr>
                <a:xfrm>
                  <a:off x="5206956" y="846107"/>
                  <a:ext cx="607642" cy="523220"/>
                </a:xfrm>
                <a:prstGeom prst="rect">
                  <a:avLst/>
                </a:prstGeom>
              </p:spPr>
              <p:txBody>
                <a:bodyPr wrap="square" anchor="ctr">
                  <a:spAutoFit/>
                </a:bodyPr>
                <a:lstStyle/>
                <a:p>
                  <a:pPr algn="ctr" fontAlgn="base"/>
                  <a:r>
                    <a:rPr lang="en-US" altLang="ko-KR" sz="28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06</a:t>
                  </a:r>
                  <a:endParaRPr lang="ko-KR" altLang="en-US" sz="2800" b="1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</p:grpSp>
          <p:sp>
            <p:nvSpPr>
              <p:cNvPr id="233" name="직사각형 232">
                <a:extLst>
                  <a:ext uri="{FF2B5EF4-FFF2-40B4-BE49-F238E27FC236}">
                    <a16:creationId xmlns:a16="http://schemas.microsoft.com/office/drawing/2014/main" id="{819A7384-062C-406B-97C1-F229BF89A2E7}"/>
                  </a:ext>
                </a:extLst>
              </p:cNvPr>
              <p:cNvSpPr/>
              <p:nvPr/>
            </p:nvSpPr>
            <p:spPr>
              <a:xfrm>
                <a:off x="5313637" y="1285753"/>
                <a:ext cx="434701" cy="45719"/>
              </a:xfrm>
              <a:prstGeom prst="rect">
                <a:avLst/>
              </a:prstGeom>
              <a:solidFill>
                <a:srgbClr val="FF984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31" name="직사각형 230">
              <a:extLst>
                <a:ext uri="{FF2B5EF4-FFF2-40B4-BE49-F238E27FC236}">
                  <a16:creationId xmlns:a16="http://schemas.microsoft.com/office/drawing/2014/main" id="{42144E7B-9149-4A71-BAFB-73CFC0E22E85}"/>
                </a:ext>
              </a:extLst>
            </p:cNvPr>
            <p:cNvSpPr/>
            <p:nvPr/>
          </p:nvSpPr>
          <p:spPr>
            <a:xfrm>
              <a:off x="8211360" y="927176"/>
              <a:ext cx="3173434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/>
              <a:r>
                <a:rPr lang="ko-KR" altLang="en-US" sz="12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해결한 문제점</a:t>
              </a:r>
              <a:r>
                <a:rPr lang="en-US" altLang="ko-KR" sz="12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 / </a:t>
              </a:r>
              <a:r>
                <a:rPr lang="ko-KR" altLang="en-US" sz="12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해결하지 못한 문제점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710875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4EF2F085-FE68-45DF-A655-79DC8445B4C1}"/>
              </a:ext>
            </a:extLst>
          </p:cNvPr>
          <p:cNvSpPr/>
          <p:nvPr/>
        </p:nvSpPr>
        <p:spPr>
          <a:xfrm>
            <a:off x="696687" y="1"/>
            <a:ext cx="406400" cy="1141513"/>
          </a:xfrm>
          <a:prstGeom prst="rect">
            <a:avLst/>
          </a:prstGeom>
          <a:solidFill>
            <a:srgbClr val="FF98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5CD415-264E-43D6-8785-810173183FEB}"/>
              </a:ext>
            </a:extLst>
          </p:cNvPr>
          <p:cNvSpPr txBox="1"/>
          <p:nvPr/>
        </p:nvSpPr>
        <p:spPr>
          <a:xfrm>
            <a:off x="1103087" y="511315"/>
            <a:ext cx="63343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데이터 수집 방법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608A7B-2923-4B73-B6BD-E934F73686E8}"/>
              </a:ext>
            </a:extLst>
          </p:cNvPr>
          <p:cNvSpPr txBox="1"/>
          <p:nvPr/>
        </p:nvSpPr>
        <p:spPr>
          <a:xfrm>
            <a:off x="1103087" y="271047"/>
            <a:ext cx="63343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68514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03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데이터 구축 및 분석 방법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C0F2CC-C563-4983-B1A3-6FEA9E66F30D}"/>
              </a:ext>
            </a:extLst>
          </p:cNvPr>
          <p:cNvSpPr txBox="1"/>
          <p:nvPr/>
        </p:nvSpPr>
        <p:spPr>
          <a:xfrm>
            <a:off x="618673" y="683568"/>
            <a:ext cx="562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2.</a:t>
            </a:r>
            <a:endParaRPr lang="ko-KR" altLang="en-US" sz="2400" b="1" dirty="0">
              <a:solidFill>
                <a:schemeClr val="bg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9218" name="Picture 2" descr="https://lh7-us.googleusercontent.com/8aNUNM2LT7WT2yKGB0SBBU4svNBD4BsKln-CUXDc8G6AcF3GOrk9B8Xn3yTtrw4Gyrfhc-C-7J7odiAvIc_W3AHCgJLjkJ4LITkkSFJb7EUzw0zSYertR7r6poXTTllnLiY1-tDc=s2048">
            <a:extLst>
              <a:ext uri="{FF2B5EF4-FFF2-40B4-BE49-F238E27FC236}">
                <a16:creationId xmlns:a16="http://schemas.microsoft.com/office/drawing/2014/main" id="{6F390C8F-CC91-4E24-B05F-236B6C9298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12" r="24033"/>
          <a:stretch/>
        </p:blipFill>
        <p:spPr bwMode="auto">
          <a:xfrm>
            <a:off x="1696963" y="1700456"/>
            <a:ext cx="4299780" cy="4473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https://lh7-us.googleusercontent.com/ypWyGbWvTEUhQnE7d1lfGA2qZl1WcJV3vZvPI3ljVMQ6cfKxGtdF59hb4yU3x73ayklqZDxt6WijbYkY-gKXok2cYbIRX83WUzCAIzIlDL0YWYjab81ONSxu5kvhw_tEzKPHhHzE=s2048">
            <a:extLst>
              <a:ext uri="{FF2B5EF4-FFF2-40B4-BE49-F238E27FC236}">
                <a16:creationId xmlns:a16="http://schemas.microsoft.com/office/drawing/2014/main" id="{95FF7C1C-CA00-4708-951E-5056736457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7112" y="1705247"/>
            <a:ext cx="4257925" cy="2673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A3BA1A5F-D547-48AB-8248-EC5D37E7A803}"/>
              </a:ext>
            </a:extLst>
          </p:cNvPr>
          <p:cNvSpPr/>
          <p:nvPr/>
        </p:nvSpPr>
        <p:spPr>
          <a:xfrm>
            <a:off x="6237112" y="4385245"/>
            <a:ext cx="2513188" cy="2192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50" dirty="0" err="1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년월</a:t>
            </a:r>
            <a:r>
              <a:rPr lang="ko-KR" altLang="en-US" sz="105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          </a:t>
            </a:r>
            <a:r>
              <a:rPr lang="en-US" altLang="ko-KR" sz="105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object</a:t>
            </a:r>
            <a:endParaRPr lang="en-US" altLang="ko-KR" sz="105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ko-KR" altLang="en-US" sz="1050" dirty="0" err="1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시도명</a:t>
            </a:r>
            <a:r>
              <a:rPr lang="ko-KR" altLang="en-US" sz="105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        </a:t>
            </a:r>
            <a:r>
              <a:rPr lang="en-US" altLang="ko-KR" sz="105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category</a:t>
            </a:r>
            <a:endParaRPr lang="en-US" altLang="ko-KR" sz="105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ko-KR" altLang="en-US" sz="105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지역구분       </a:t>
            </a:r>
            <a:r>
              <a:rPr lang="en-US" altLang="ko-KR" sz="105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category</a:t>
            </a:r>
            <a:endParaRPr lang="en-US" altLang="ko-KR" sz="105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ko-KR" altLang="en-US" sz="1050" dirty="0" err="1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읍면동명</a:t>
            </a:r>
            <a:r>
              <a:rPr lang="ko-KR" altLang="en-US" sz="105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      </a:t>
            </a:r>
            <a:r>
              <a:rPr lang="en-US" altLang="ko-KR" sz="105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category</a:t>
            </a:r>
            <a:endParaRPr lang="en-US" altLang="ko-KR" sz="105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ko-KR" altLang="en-US" sz="1050" dirty="0" err="1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업종명</a:t>
            </a:r>
            <a:r>
              <a:rPr lang="ko-KR" altLang="en-US" sz="105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        </a:t>
            </a:r>
            <a:r>
              <a:rPr lang="en-US" altLang="ko-KR" sz="105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category</a:t>
            </a:r>
            <a:endParaRPr lang="en-US" altLang="ko-KR" sz="105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ko-KR" altLang="en-US" sz="105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이용자 구분     </a:t>
            </a:r>
            <a:r>
              <a:rPr lang="en-US" altLang="ko-KR" sz="105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category</a:t>
            </a:r>
            <a:endParaRPr lang="en-US" altLang="ko-KR" sz="105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ko-KR" altLang="en-US" sz="105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관광구분       </a:t>
            </a:r>
            <a:r>
              <a:rPr lang="en-US" altLang="ko-KR" sz="105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category</a:t>
            </a:r>
            <a:endParaRPr lang="en-US" altLang="ko-KR" sz="105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ko-KR" altLang="en-US" sz="105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연령대         </a:t>
            </a:r>
            <a:r>
              <a:rPr lang="en-US" altLang="ko-KR" sz="105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float64</a:t>
            </a:r>
            <a:endParaRPr lang="en-US" altLang="ko-KR" sz="105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ko-KR" altLang="en-US" sz="105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성별         </a:t>
            </a:r>
            <a:r>
              <a:rPr lang="en-US" altLang="ko-KR" sz="105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category</a:t>
            </a:r>
            <a:endParaRPr lang="en-US" altLang="ko-KR" sz="105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ko-KR" altLang="en-US" sz="105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이용금액          </a:t>
            </a:r>
            <a:r>
              <a:rPr lang="en-US" altLang="ko-KR" sz="105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int64</a:t>
            </a:r>
            <a:endParaRPr lang="en-US" altLang="ko-KR" sz="105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ko-KR" altLang="en-US" sz="1050" dirty="0" err="1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매장수</a:t>
            </a:r>
            <a:r>
              <a:rPr lang="ko-KR" altLang="en-US" sz="105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          </a:t>
            </a:r>
            <a:r>
              <a:rPr lang="en-US" altLang="ko-KR" sz="105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int64</a:t>
            </a:r>
            <a:endParaRPr lang="en-US" altLang="ko-KR" sz="105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ko-KR" altLang="en-US" sz="1050" dirty="0" err="1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업종명</a:t>
            </a:r>
            <a:r>
              <a:rPr lang="ko-KR" altLang="en-US" sz="105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대분류    </a:t>
            </a:r>
            <a:r>
              <a:rPr lang="en-US" altLang="ko-KR" sz="105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category</a:t>
            </a:r>
            <a:endParaRPr lang="en-US" altLang="ko-KR" sz="105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 sz="1050" dirty="0" err="1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dtype</a:t>
            </a:r>
            <a:r>
              <a:rPr lang="en-US" altLang="ko-KR" sz="105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: object</a:t>
            </a:r>
            <a:endParaRPr lang="en-US" altLang="ko-KR" sz="105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ABF7C93A-ABFC-4616-8D3E-9E9E42547A76}"/>
              </a:ext>
            </a:extLst>
          </p:cNvPr>
          <p:cNvSpPr/>
          <p:nvPr/>
        </p:nvSpPr>
        <p:spPr>
          <a:xfrm>
            <a:off x="3949701" y="6627168"/>
            <a:ext cx="824230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900" dirty="0" err="1">
                <a:solidFill>
                  <a:srgbClr val="000000"/>
                </a:solidFill>
                <a:latin typeface="Arial" panose="020B0604020202020204" pitchFamily="34" charset="0"/>
              </a:rPr>
              <a:t>JEJUdatahub</a:t>
            </a:r>
            <a:r>
              <a:rPr lang="en-US" altLang="ko-KR" sz="900" dirty="0">
                <a:solidFill>
                  <a:srgbClr val="000000"/>
                </a:solidFill>
                <a:latin typeface="Arial" panose="020B0604020202020204" pitchFamily="34" charset="0"/>
              </a:rPr>
              <a:t>(2021</a:t>
            </a:r>
            <a:r>
              <a:rPr lang="ko-KR" altLang="en-US" sz="900" dirty="0">
                <a:solidFill>
                  <a:srgbClr val="000000"/>
                </a:solidFill>
                <a:latin typeface="Arial" panose="020B0604020202020204" pitchFamily="34" charset="0"/>
              </a:rPr>
              <a:t>년 </a:t>
            </a:r>
            <a:r>
              <a:rPr lang="en-US" altLang="ko-KR" sz="900" dirty="0">
                <a:solidFill>
                  <a:srgbClr val="000000"/>
                </a:solidFill>
                <a:latin typeface="Arial" panose="020B0604020202020204" pitchFamily="34" charset="0"/>
              </a:rPr>
              <a:t>10</a:t>
            </a:r>
            <a:r>
              <a:rPr lang="ko-KR" altLang="en-US" sz="900" dirty="0">
                <a:solidFill>
                  <a:srgbClr val="000000"/>
                </a:solidFill>
                <a:latin typeface="Arial" panose="020B0604020202020204" pitchFamily="34" charset="0"/>
              </a:rPr>
              <a:t>월 </a:t>
            </a:r>
            <a:r>
              <a:rPr lang="en-US" altLang="ko-KR" sz="900" dirty="0">
                <a:solidFill>
                  <a:srgbClr val="000000"/>
                </a:solidFill>
                <a:latin typeface="Arial" panose="020B0604020202020204" pitchFamily="34" charset="0"/>
              </a:rPr>
              <a:t>13</a:t>
            </a:r>
            <a:r>
              <a:rPr lang="ko-KR" altLang="en-US" sz="900" dirty="0">
                <a:solidFill>
                  <a:srgbClr val="000000"/>
                </a:solidFill>
                <a:latin typeface="Arial" panose="020B0604020202020204" pitchFamily="34" charset="0"/>
              </a:rPr>
              <a:t>일</a:t>
            </a:r>
            <a:r>
              <a:rPr lang="en-US" altLang="ko-KR" sz="900" dirty="0">
                <a:solidFill>
                  <a:srgbClr val="000000"/>
                </a:solidFill>
                <a:latin typeface="Arial" panose="020B0604020202020204" pitchFamily="34" charset="0"/>
              </a:rPr>
              <a:t>) </a:t>
            </a:r>
            <a:r>
              <a:rPr lang="en-US" altLang="ko-KR" sz="900" i="1" dirty="0">
                <a:solidFill>
                  <a:srgbClr val="000000"/>
                </a:solidFill>
                <a:latin typeface="Arial" panose="020B0604020202020204" pitchFamily="34" charset="0"/>
              </a:rPr>
              <a:t>[</a:t>
            </a:r>
            <a:r>
              <a:rPr lang="ko-KR" altLang="en-US" sz="900" i="1" dirty="0">
                <a:solidFill>
                  <a:srgbClr val="000000"/>
                </a:solidFill>
                <a:latin typeface="Arial" panose="020B0604020202020204" pitchFamily="34" charset="0"/>
              </a:rPr>
              <a:t>소비</a:t>
            </a:r>
            <a:r>
              <a:rPr lang="en-US" altLang="ko-KR" sz="900" i="1" dirty="0">
                <a:solidFill>
                  <a:srgbClr val="000000"/>
                </a:solidFill>
                <a:latin typeface="Arial" panose="020B0604020202020204" pitchFamily="34" charset="0"/>
              </a:rPr>
              <a:t>, </a:t>
            </a:r>
            <a:r>
              <a:rPr lang="ko-KR" altLang="en-US" sz="900" i="1" dirty="0">
                <a:solidFill>
                  <a:srgbClr val="000000"/>
                </a:solidFill>
                <a:latin typeface="Arial" panose="020B0604020202020204" pitchFamily="34" charset="0"/>
              </a:rPr>
              <a:t>경제</a:t>
            </a:r>
            <a:r>
              <a:rPr lang="en-US" altLang="ko-KR" sz="900" i="1" dirty="0">
                <a:solidFill>
                  <a:srgbClr val="000000"/>
                </a:solidFill>
                <a:latin typeface="Arial" panose="020B0604020202020204" pitchFamily="34" charset="0"/>
              </a:rPr>
              <a:t>] </a:t>
            </a:r>
            <a:r>
              <a:rPr lang="ko-KR" altLang="en-US" sz="900" i="1" dirty="0">
                <a:solidFill>
                  <a:srgbClr val="000000"/>
                </a:solidFill>
                <a:latin typeface="Arial" panose="020B0604020202020204" pitchFamily="34" charset="0"/>
              </a:rPr>
              <a:t>제주특별자치도</a:t>
            </a:r>
            <a:r>
              <a:rPr lang="en-US" altLang="ko-KR" sz="900" i="1" dirty="0">
                <a:solidFill>
                  <a:srgbClr val="000000"/>
                </a:solidFill>
                <a:latin typeface="Arial" panose="020B0604020202020204" pitchFamily="34" charset="0"/>
              </a:rPr>
              <a:t>_</a:t>
            </a:r>
            <a:r>
              <a:rPr lang="ko-KR" altLang="en-US" sz="900" i="1" dirty="0">
                <a:solidFill>
                  <a:srgbClr val="000000"/>
                </a:solidFill>
                <a:latin typeface="Arial" panose="020B0604020202020204" pitchFamily="34" charset="0"/>
              </a:rPr>
              <a:t>주제</a:t>
            </a:r>
            <a:r>
              <a:rPr lang="en-US" altLang="ko-KR" sz="900" i="1" dirty="0">
                <a:solidFill>
                  <a:srgbClr val="000000"/>
                </a:solidFill>
                <a:latin typeface="Arial" panose="020B0604020202020204" pitchFamily="34" charset="0"/>
              </a:rPr>
              <a:t>1_</a:t>
            </a:r>
            <a:r>
              <a:rPr lang="ko-KR" altLang="en-US" sz="900" i="1" dirty="0">
                <a:solidFill>
                  <a:srgbClr val="000000"/>
                </a:solidFill>
                <a:latin typeface="Arial" panose="020B0604020202020204" pitchFamily="34" charset="0"/>
              </a:rPr>
              <a:t>제주 예비창업자를 위한 업종별 카드 매출과 </a:t>
            </a:r>
            <a:r>
              <a:rPr lang="ko-KR" altLang="en-US" sz="900" i="1" dirty="0" err="1">
                <a:solidFill>
                  <a:srgbClr val="000000"/>
                </a:solidFill>
                <a:latin typeface="Arial" panose="020B0604020202020204" pitchFamily="34" charset="0"/>
              </a:rPr>
              <a:t>매장수</a:t>
            </a:r>
            <a:r>
              <a:rPr lang="ko-KR" altLang="en-US" sz="900" i="1" dirty="0">
                <a:solidFill>
                  <a:srgbClr val="000000"/>
                </a:solidFill>
                <a:latin typeface="Arial" panose="020B0604020202020204" pitchFamily="34" charset="0"/>
              </a:rPr>
              <a:t> 데이터 활용</a:t>
            </a:r>
            <a:r>
              <a:rPr lang="en-US" altLang="ko-KR" sz="900" i="1" dirty="0">
                <a:solidFill>
                  <a:srgbClr val="000000"/>
                </a:solidFill>
                <a:latin typeface="Arial" panose="020B0604020202020204" pitchFamily="34" charset="0"/>
              </a:rPr>
              <a:t>_</a:t>
            </a:r>
            <a:r>
              <a:rPr lang="ko-KR" altLang="en-US" sz="900" i="1" dirty="0" err="1">
                <a:solidFill>
                  <a:srgbClr val="000000"/>
                </a:solidFill>
                <a:latin typeface="Arial" panose="020B0604020202020204" pitchFamily="34" charset="0"/>
              </a:rPr>
              <a:t>매쉬업</a:t>
            </a:r>
            <a:r>
              <a:rPr lang="ko-KR" altLang="en-US" sz="900" i="1" dirty="0">
                <a:solidFill>
                  <a:srgbClr val="000000"/>
                </a:solidFill>
                <a:latin typeface="Arial" panose="020B0604020202020204" pitchFamily="34" charset="0"/>
              </a:rPr>
              <a:t> 결과</a:t>
            </a:r>
            <a:endParaRPr lang="ko-KR" altLang="en-US" sz="200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5698FAE1-6F08-4ABF-899F-2325943430BB}"/>
              </a:ext>
            </a:extLst>
          </p:cNvPr>
          <p:cNvGrpSpPr/>
          <p:nvPr/>
        </p:nvGrpSpPr>
        <p:grpSpPr>
          <a:xfrm>
            <a:off x="683987" y="1294709"/>
            <a:ext cx="1706343" cy="474048"/>
            <a:chOff x="1103087" y="1294709"/>
            <a:chExt cx="1706343" cy="474048"/>
          </a:xfrm>
        </p:grpSpPr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1ACCC61E-9B60-4E84-AB2B-18297DBF7AEF}"/>
                </a:ext>
              </a:extLst>
            </p:cNvPr>
            <p:cNvSpPr/>
            <p:nvPr/>
          </p:nvSpPr>
          <p:spPr>
            <a:xfrm>
              <a:off x="1582067" y="1400928"/>
              <a:ext cx="1227363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100" b="1" dirty="0" err="1">
                  <a:solidFill>
                    <a:srgbClr val="00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제주데이터허브</a:t>
              </a:r>
              <a:endParaRPr lang="en-US" altLang="ko-KR" sz="11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39D9C9D9-7CE8-4A43-91C4-B832AF77131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03087" y="1294709"/>
              <a:ext cx="514973" cy="474048"/>
            </a:xfrm>
            <a:prstGeom prst="ellipse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906377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4EF2F085-FE68-45DF-A655-79DC8445B4C1}"/>
              </a:ext>
            </a:extLst>
          </p:cNvPr>
          <p:cNvSpPr/>
          <p:nvPr/>
        </p:nvSpPr>
        <p:spPr>
          <a:xfrm>
            <a:off x="696687" y="1"/>
            <a:ext cx="406400" cy="1141513"/>
          </a:xfrm>
          <a:prstGeom prst="rect">
            <a:avLst/>
          </a:prstGeom>
          <a:solidFill>
            <a:srgbClr val="FF98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5CD415-264E-43D6-8785-810173183FEB}"/>
              </a:ext>
            </a:extLst>
          </p:cNvPr>
          <p:cNvSpPr txBox="1"/>
          <p:nvPr/>
        </p:nvSpPr>
        <p:spPr>
          <a:xfrm>
            <a:off x="1103087" y="511315"/>
            <a:ext cx="63343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데이터 수집 방법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608A7B-2923-4B73-B6BD-E934F73686E8}"/>
              </a:ext>
            </a:extLst>
          </p:cNvPr>
          <p:cNvSpPr txBox="1"/>
          <p:nvPr/>
        </p:nvSpPr>
        <p:spPr>
          <a:xfrm>
            <a:off x="1103087" y="271047"/>
            <a:ext cx="63343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68514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03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데이터 구축 및 분석 방법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C0F2CC-C563-4983-B1A3-6FEA9E66F30D}"/>
              </a:ext>
            </a:extLst>
          </p:cNvPr>
          <p:cNvSpPr txBox="1"/>
          <p:nvPr/>
        </p:nvSpPr>
        <p:spPr>
          <a:xfrm>
            <a:off x="618673" y="683568"/>
            <a:ext cx="562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2.</a:t>
            </a:r>
            <a:endParaRPr lang="ko-KR" altLang="en-US" sz="2400" b="1" dirty="0">
              <a:solidFill>
                <a:schemeClr val="bg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3BA1A5F-D547-48AB-8248-EC5D37E7A803}"/>
              </a:ext>
            </a:extLst>
          </p:cNvPr>
          <p:cNvSpPr/>
          <p:nvPr/>
        </p:nvSpPr>
        <p:spPr>
          <a:xfrm>
            <a:off x="9677399" y="1705256"/>
            <a:ext cx="202540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연월          </a:t>
            </a:r>
            <a:r>
              <a:rPr lang="en-US" altLang="ko-KR" sz="1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int64</a:t>
            </a:r>
            <a:endParaRPr lang="ko-KR" altLang="en-US" sz="10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ko-KR" altLang="en-US" sz="14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업종명</a:t>
            </a:r>
            <a:r>
              <a:rPr lang="ko-KR" altLang="en-US" sz="1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      </a:t>
            </a:r>
            <a:r>
              <a:rPr lang="en-US" altLang="ko-KR" sz="1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category</a:t>
            </a:r>
            <a:endParaRPr lang="ko-KR" altLang="en-US" sz="10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ko-KR" altLang="en-US" sz="1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이용자구분    </a:t>
            </a:r>
            <a:r>
              <a:rPr lang="en-US" altLang="ko-KR" sz="1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category</a:t>
            </a:r>
            <a:endParaRPr lang="ko-KR" altLang="en-US" sz="10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ko-KR" altLang="en-US" sz="1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성별       </a:t>
            </a:r>
            <a:r>
              <a:rPr lang="en-US" altLang="ko-KR" sz="1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category</a:t>
            </a:r>
            <a:endParaRPr lang="ko-KR" altLang="en-US" sz="10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ko-KR" altLang="en-US" sz="1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이용자수        </a:t>
            </a:r>
            <a:r>
              <a:rPr lang="en-US" altLang="ko-KR" sz="1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int64</a:t>
            </a:r>
            <a:endParaRPr lang="ko-KR" altLang="en-US" sz="10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ko-KR" altLang="en-US" sz="1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이용건수        </a:t>
            </a:r>
            <a:r>
              <a:rPr lang="en-US" altLang="ko-KR" sz="1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int64</a:t>
            </a:r>
            <a:endParaRPr lang="ko-KR" altLang="en-US" sz="10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ko-KR" altLang="en-US" sz="1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이용금액        </a:t>
            </a:r>
            <a:r>
              <a:rPr lang="en-US" altLang="ko-KR" sz="1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int64</a:t>
            </a:r>
            <a:endParaRPr lang="ko-KR" altLang="en-US" sz="10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 sz="14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dtype</a:t>
            </a:r>
            <a:r>
              <a:rPr lang="en-US" altLang="ko-KR" sz="1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: object</a:t>
            </a:r>
            <a:endParaRPr lang="ko-KR" altLang="en-US" sz="10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ABF7C93A-ABFC-4616-8D3E-9E9E42547A76}"/>
              </a:ext>
            </a:extLst>
          </p:cNvPr>
          <p:cNvSpPr/>
          <p:nvPr/>
        </p:nvSpPr>
        <p:spPr>
          <a:xfrm>
            <a:off x="3949701" y="6627168"/>
            <a:ext cx="824230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900" dirty="0" err="1">
                <a:solidFill>
                  <a:srgbClr val="000000"/>
                </a:solidFill>
                <a:latin typeface="Arial" panose="020B0604020202020204" pitchFamily="34" charset="0"/>
              </a:rPr>
              <a:t>JEJUdatahub</a:t>
            </a:r>
            <a:r>
              <a:rPr lang="en-US" altLang="ko-KR" sz="900" dirty="0">
                <a:solidFill>
                  <a:srgbClr val="000000"/>
                </a:solidFill>
                <a:latin typeface="Arial" panose="020B0604020202020204" pitchFamily="34" charset="0"/>
              </a:rPr>
              <a:t>(2023</a:t>
            </a:r>
            <a:r>
              <a:rPr lang="ko-KR" altLang="en-US" sz="900" dirty="0">
                <a:solidFill>
                  <a:srgbClr val="000000"/>
                </a:solidFill>
                <a:latin typeface="Arial" panose="020B0604020202020204" pitchFamily="34" charset="0"/>
              </a:rPr>
              <a:t>년 </a:t>
            </a:r>
            <a:r>
              <a:rPr lang="en-US" altLang="ko-KR" sz="900" dirty="0">
                <a:solidFill>
                  <a:srgbClr val="000000"/>
                </a:solidFill>
                <a:latin typeface="Arial" panose="020B0604020202020204" pitchFamily="34" charset="0"/>
              </a:rPr>
              <a:t>12</a:t>
            </a:r>
            <a:r>
              <a:rPr lang="ko-KR" altLang="en-US" sz="900" dirty="0">
                <a:solidFill>
                  <a:srgbClr val="000000"/>
                </a:solidFill>
                <a:latin typeface="Arial" panose="020B0604020202020204" pitchFamily="34" charset="0"/>
              </a:rPr>
              <a:t>월 </a:t>
            </a:r>
            <a:r>
              <a:rPr lang="en-US" altLang="ko-KR" sz="900" dirty="0">
                <a:solidFill>
                  <a:srgbClr val="000000"/>
                </a:solidFill>
                <a:latin typeface="Arial" panose="020B0604020202020204" pitchFamily="34" charset="0"/>
              </a:rPr>
              <a:t>29</a:t>
            </a:r>
            <a:r>
              <a:rPr lang="ko-KR" altLang="en-US" sz="900" dirty="0">
                <a:solidFill>
                  <a:srgbClr val="000000"/>
                </a:solidFill>
                <a:latin typeface="Arial" panose="020B0604020202020204" pitchFamily="34" charset="0"/>
              </a:rPr>
              <a:t>일</a:t>
            </a:r>
            <a:r>
              <a:rPr lang="en-US" altLang="ko-KR" sz="900" dirty="0">
                <a:solidFill>
                  <a:srgbClr val="000000"/>
                </a:solidFill>
                <a:latin typeface="Arial" panose="020B0604020202020204" pitchFamily="34" charset="0"/>
              </a:rPr>
              <a:t>)</a:t>
            </a:r>
            <a:r>
              <a:rPr lang="en-US" altLang="ko-KR" sz="900" i="1" dirty="0">
                <a:solidFill>
                  <a:srgbClr val="000000"/>
                </a:solidFill>
                <a:latin typeface="Arial" panose="020B0604020202020204" pitchFamily="34" charset="0"/>
              </a:rPr>
              <a:t>[</a:t>
            </a:r>
            <a:r>
              <a:rPr lang="ko-KR" altLang="en-US" sz="900" i="1" dirty="0">
                <a:solidFill>
                  <a:srgbClr val="000000"/>
                </a:solidFill>
                <a:latin typeface="Arial" panose="020B0604020202020204" pitchFamily="34" charset="0"/>
              </a:rPr>
              <a:t>소비</a:t>
            </a:r>
            <a:r>
              <a:rPr lang="en-US" altLang="ko-KR" sz="900" i="1" dirty="0">
                <a:solidFill>
                  <a:srgbClr val="000000"/>
                </a:solidFill>
                <a:latin typeface="Arial" panose="020B0604020202020204" pitchFamily="34" charset="0"/>
              </a:rPr>
              <a:t>, </a:t>
            </a:r>
            <a:r>
              <a:rPr lang="ko-KR" altLang="en-US" sz="900" i="1" dirty="0">
                <a:solidFill>
                  <a:srgbClr val="000000"/>
                </a:solidFill>
                <a:latin typeface="Arial" panose="020B0604020202020204" pitchFamily="34" charset="0"/>
              </a:rPr>
              <a:t>경제</a:t>
            </a:r>
            <a:r>
              <a:rPr lang="en-US" altLang="ko-KR" sz="900" i="1" dirty="0">
                <a:solidFill>
                  <a:srgbClr val="000000"/>
                </a:solidFill>
                <a:latin typeface="Arial" panose="020B0604020202020204" pitchFamily="34" charset="0"/>
              </a:rPr>
              <a:t>] </a:t>
            </a:r>
            <a:r>
              <a:rPr lang="ko-KR" altLang="en-US" sz="900" i="1" dirty="0">
                <a:solidFill>
                  <a:srgbClr val="000000"/>
                </a:solidFill>
                <a:latin typeface="Arial" panose="020B0604020202020204" pitchFamily="34" charset="0"/>
              </a:rPr>
              <a:t>업종별 성별 카드 이용 정보</a:t>
            </a:r>
            <a:endParaRPr lang="ko-KR" altLang="en-US" sz="200" dirty="0"/>
          </a:p>
        </p:txBody>
      </p:sp>
      <p:pic>
        <p:nvPicPr>
          <p:cNvPr id="13314" name="Picture 2" descr="https://lh7-us.googleusercontent.com/cNIadjzwrTWAKRlhIK28HB94U5if7VIwhn7Go5YifnZRTXioXigggNd5zV2gcAWcUqAhjcTKdxJx4kX09LFFV9ez6kmKmX0P1VNZGm9R8karqSczzuCDTbErAIYGvcpezjuBPqB5=s2048">
            <a:extLst>
              <a:ext uri="{FF2B5EF4-FFF2-40B4-BE49-F238E27FC236}">
                <a16:creationId xmlns:a16="http://schemas.microsoft.com/office/drawing/2014/main" id="{2F6A6D9F-8996-4E03-B646-81942FE476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54" r="24792"/>
          <a:stretch/>
        </p:blipFill>
        <p:spPr bwMode="auto">
          <a:xfrm>
            <a:off x="1333501" y="1705256"/>
            <a:ext cx="4468802" cy="4636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https://lh7-us.googleusercontent.com/VNxOhla-Z2boPbuCgP-O81AFJe61-RljpnRrjnShdlOIZNya_KXcRaGqqFrrnKqSwjOv4KpJiUkfaGGvJB8sArsrfaC4VmvGFmpd3g9Pz_w1k0I8CfOs-LLfVo7DWthc13HuwXLd=s2048">
            <a:extLst>
              <a:ext uri="{FF2B5EF4-FFF2-40B4-BE49-F238E27FC236}">
                <a16:creationId xmlns:a16="http://schemas.microsoft.com/office/drawing/2014/main" id="{885AA96C-5BBD-45E8-8759-E73E867A92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0550" y="1705256"/>
            <a:ext cx="3686849" cy="3303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903C3883-207F-426D-88CD-D4707BEAC187}"/>
              </a:ext>
            </a:extLst>
          </p:cNvPr>
          <p:cNvGrpSpPr/>
          <p:nvPr/>
        </p:nvGrpSpPr>
        <p:grpSpPr>
          <a:xfrm>
            <a:off x="683987" y="1294709"/>
            <a:ext cx="1706343" cy="474048"/>
            <a:chOff x="1103087" y="1294709"/>
            <a:chExt cx="1706343" cy="474048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274CBEF8-FA45-4997-9E73-0EEB634C004A}"/>
                </a:ext>
              </a:extLst>
            </p:cNvPr>
            <p:cNvSpPr/>
            <p:nvPr/>
          </p:nvSpPr>
          <p:spPr>
            <a:xfrm>
              <a:off x="1582067" y="1400928"/>
              <a:ext cx="1227363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100" b="1" dirty="0" err="1">
                  <a:solidFill>
                    <a:srgbClr val="00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제주데이터허브</a:t>
              </a:r>
              <a:endParaRPr lang="en-US" altLang="ko-KR" sz="11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A4F934E0-9B9F-4DEE-889A-2E37DF0495E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03087" y="1294709"/>
              <a:ext cx="514973" cy="474048"/>
            </a:xfrm>
            <a:prstGeom prst="ellipse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680587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4EF2F085-FE68-45DF-A655-79DC8445B4C1}"/>
              </a:ext>
            </a:extLst>
          </p:cNvPr>
          <p:cNvSpPr/>
          <p:nvPr/>
        </p:nvSpPr>
        <p:spPr>
          <a:xfrm>
            <a:off x="696687" y="1"/>
            <a:ext cx="406400" cy="1141513"/>
          </a:xfrm>
          <a:prstGeom prst="rect">
            <a:avLst/>
          </a:prstGeom>
          <a:solidFill>
            <a:srgbClr val="FF98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5CD415-264E-43D6-8785-810173183FEB}"/>
              </a:ext>
            </a:extLst>
          </p:cNvPr>
          <p:cNvSpPr txBox="1"/>
          <p:nvPr/>
        </p:nvSpPr>
        <p:spPr>
          <a:xfrm>
            <a:off x="1103087" y="511315"/>
            <a:ext cx="63343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데이터 수집 방법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608A7B-2923-4B73-B6BD-E934F73686E8}"/>
              </a:ext>
            </a:extLst>
          </p:cNvPr>
          <p:cNvSpPr txBox="1"/>
          <p:nvPr/>
        </p:nvSpPr>
        <p:spPr>
          <a:xfrm>
            <a:off x="1103087" y="271047"/>
            <a:ext cx="63343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68514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03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데이터 구축 및 분석 방법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C0F2CC-C563-4983-B1A3-6FEA9E66F30D}"/>
              </a:ext>
            </a:extLst>
          </p:cNvPr>
          <p:cNvSpPr txBox="1"/>
          <p:nvPr/>
        </p:nvSpPr>
        <p:spPr>
          <a:xfrm>
            <a:off x="618673" y="683568"/>
            <a:ext cx="562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2.</a:t>
            </a:r>
            <a:endParaRPr lang="ko-KR" altLang="en-US" sz="2400" b="1" dirty="0">
              <a:solidFill>
                <a:schemeClr val="bg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ABF7C93A-ABFC-4616-8D3E-9E9E42547A76}"/>
              </a:ext>
            </a:extLst>
          </p:cNvPr>
          <p:cNvSpPr/>
          <p:nvPr/>
        </p:nvSpPr>
        <p:spPr>
          <a:xfrm>
            <a:off x="3949700" y="6455072"/>
            <a:ext cx="82423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900" dirty="0" err="1">
                <a:solidFill>
                  <a:srgbClr val="000000"/>
                </a:solidFill>
                <a:latin typeface="Arial" panose="020B0604020202020204" pitchFamily="34" charset="0"/>
              </a:rPr>
              <a:t>JEJUdatahub</a:t>
            </a:r>
            <a:r>
              <a:rPr lang="en-US" altLang="ko-KR" sz="900" dirty="0">
                <a:solidFill>
                  <a:srgbClr val="000000"/>
                </a:solidFill>
                <a:latin typeface="Arial" panose="020B0604020202020204" pitchFamily="34" charset="0"/>
              </a:rPr>
              <a:t>(2023</a:t>
            </a:r>
            <a:r>
              <a:rPr lang="ko-KR" altLang="en-US" sz="900" dirty="0">
                <a:solidFill>
                  <a:srgbClr val="000000"/>
                </a:solidFill>
                <a:latin typeface="Arial" panose="020B0604020202020204" pitchFamily="34" charset="0"/>
              </a:rPr>
              <a:t>년 </a:t>
            </a:r>
            <a:r>
              <a:rPr lang="en-US" altLang="ko-KR" sz="900" dirty="0">
                <a:solidFill>
                  <a:srgbClr val="000000"/>
                </a:solidFill>
                <a:latin typeface="Arial" panose="020B0604020202020204" pitchFamily="34" charset="0"/>
              </a:rPr>
              <a:t>12</a:t>
            </a:r>
            <a:r>
              <a:rPr lang="ko-KR" altLang="en-US" sz="900" dirty="0">
                <a:solidFill>
                  <a:srgbClr val="000000"/>
                </a:solidFill>
                <a:latin typeface="Arial" panose="020B0604020202020204" pitchFamily="34" charset="0"/>
              </a:rPr>
              <a:t>월 </a:t>
            </a:r>
            <a:r>
              <a:rPr lang="en-US" altLang="ko-KR" sz="900" dirty="0">
                <a:solidFill>
                  <a:srgbClr val="000000"/>
                </a:solidFill>
                <a:latin typeface="Arial" panose="020B0604020202020204" pitchFamily="34" charset="0"/>
              </a:rPr>
              <a:t>07</a:t>
            </a:r>
            <a:r>
              <a:rPr lang="ko-KR" altLang="en-US" sz="900" dirty="0">
                <a:solidFill>
                  <a:srgbClr val="000000"/>
                </a:solidFill>
                <a:latin typeface="Arial" panose="020B0604020202020204" pitchFamily="34" charset="0"/>
              </a:rPr>
              <a:t>일</a:t>
            </a:r>
            <a:r>
              <a:rPr lang="en-US" altLang="ko-KR" sz="900" dirty="0">
                <a:solidFill>
                  <a:srgbClr val="000000"/>
                </a:solidFill>
                <a:latin typeface="Arial" panose="020B0604020202020204" pitchFamily="34" charset="0"/>
              </a:rPr>
              <a:t>)</a:t>
            </a:r>
            <a:r>
              <a:rPr lang="en-US" altLang="ko-KR" sz="900" i="1" dirty="0">
                <a:solidFill>
                  <a:srgbClr val="000000"/>
                </a:solidFill>
                <a:latin typeface="Arial" panose="020B0604020202020204" pitchFamily="34" charset="0"/>
              </a:rPr>
              <a:t>[</a:t>
            </a:r>
            <a:r>
              <a:rPr lang="ko-KR" altLang="en-US" sz="900" i="1" dirty="0">
                <a:solidFill>
                  <a:srgbClr val="000000"/>
                </a:solidFill>
                <a:latin typeface="Arial" panose="020B0604020202020204" pitchFamily="34" charset="0"/>
              </a:rPr>
              <a:t>관광</a:t>
            </a:r>
            <a:r>
              <a:rPr lang="en-US" altLang="ko-KR" sz="900" i="1" dirty="0">
                <a:solidFill>
                  <a:srgbClr val="000000"/>
                </a:solidFill>
                <a:latin typeface="Arial" panose="020B0604020202020204" pitchFamily="34" charset="0"/>
              </a:rPr>
              <a:t>, </a:t>
            </a:r>
            <a:r>
              <a:rPr lang="ko-KR" altLang="en-US" sz="900" i="1" dirty="0">
                <a:solidFill>
                  <a:srgbClr val="000000"/>
                </a:solidFill>
                <a:latin typeface="Arial" panose="020B0604020202020204" pitchFamily="34" charset="0"/>
              </a:rPr>
              <a:t>여행</a:t>
            </a:r>
            <a:r>
              <a:rPr lang="en-US" altLang="ko-KR" sz="900" i="1" dirty="0">
                <a:solidFill>
                  <a:srgbClr val="000000"/>
                </a:solidFill>
                <a:latin typeface="Arial" panose="020B0604020202020204" pitchFamily="34" charset="0"/>
              </a:rPr>
              <a:t>] </a:t>
            </a:r>
            <a:r>
              <a:rPr lang="ko-KR" altLang="en-US" sz="900" i="1" dirty="0">
                <a:solidFill>
                  <a:srgbClr val="000000"/>
                </a:solidFill>
                <a:latin typeface="Arial" panose="020B0604020202020204" pitchFamily="34" charset="0"/>
              </a:rPr>
              <a:t>제주특별자치도</a:t>
            </a:r>
            <a:r>
              <a:rPr lang="en-US" altLang="ko-KR" sz="900" i="1" dirty="0">
                <a:solidFill>
                  <a:srgbClr val="000000"/>
                </a:solidFill>
                <a:latin typeface="Arial" panose="020B0604020202020204" pitchFamily="34" charset="0"/>
              </a:rPr>
              <a:t>_</a:t>
            </a:r>
            <a:r>
              <a:rPr lang="ko-KR" altLang="en-US" sz="900" i="1" dirty="0" err="1">
                <a:solidFill>
                  <a:srgbClr val="000000"/>
                </a:solidFill>
                <a:latin typeface="Arial" panose="020B0604020202020204" pitchFamily="34" charset="0"/>
              </a:rPr>
              <a:t>내국인관광지입장객수추이</a:t>
            </a:r>
            <a:endParaRPr lang="en-US" altLang="ko-KR" sz="900" i="1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algn="r"/>
            <a:endParaRPr lang="en-US" altLang="ko-KR" sz="200" dirty="0"/>
          </a:p>
          <a:p>
            <a:pPr algn="r"/>
            <a:r>
              <a:rPr lang="en-US" altLang="ko-KR" sz="900" dirty="0" err="1">
                <a:solidFill>
                  <a:srgbClr val="000000"/>
                </a:solidFill>
                <a:latin typeface="Arial" panose="020B0604020202020204" pitchFamily="34" charset="0"/>
              </a:rPr>
              <a:t>JEJUdatahub</a:t>
            </a:r>
            <a:r>
              <a:rPr lang="en-US" altLang="ko-KR" sz="900" dirty="0">
                <a:solidFill>
                  <a:srgbClr val="000000"/>
                </a:solidFill>
                <a:latin typeface="Arial" panose="020B0604020202020204" pitchFamily="34" charset="0"/>
              </a:rPr>
              <a:t>(2023</a:t>
            </a:r>
            <a:r>
              <a:rPr lang="ko-KR" altLang="en-US" sz="900" dirty="0">
                <a:solidFill>
                  <a:srgbClr val="000000"/>
                </a:solidFill>
                <a:latin typeface="Arial" panose="020B0604020202020204" pitchFamily="34" charset="0"/>
              </a:rPr>
              <a:t>년 </a:t>
            </a:r>
            <a:r>
              <a:rPr lang="en-US" altLang="ko-KR" sz="900" dirty="0">
                <a:solidFill>
                  <a:srgbClr val="000000"/>
                </a:solidFill>
                <a:latin typeface="Arial" panose="020B0604020202020204" pitchFamily="34" charset="0"/>
              </a:rPr>
              <a:t>12</a:t>
            </a:r>
            <a:r>
              <a:rPr lang="ko-KR" altLang="en-US" sz="900" dirty="0">
                <a:solidFill>
                  <a:srgbClr val="000000"/>
                </a:solidFill>
                <a:latin typeface="Arial" panose="020B0604020202020204" pitchFamily="34" charset="0"/>
              </a:rPr>
              <a:t>월 </a:t>
            </a:r>
            <a:r>
              <a:rPr lang="en-US" altLang="ko-KR" sz="900" dirty="0">
                <a:solidFill>
                  <a:srgbClr val="000000"/>
                </a:solidFill>
                <a:latin typeface="Arial" panose="020B0604020202020204" pitchFamily="34" charset="0"/>
              </a:rPr>
              <a:t>07</a:t>
            </a:r>
            <a:r>
              <a:rPr lang="ko-KR" altLang="en-US" sz="900" dirty="0">
                <a:solidFill>
                  <a:srgbClr val="000000"/>
                </a:solidFill>
                <a:latin typeface="Arial" panose="020B0604020202020204" pitchFamily="34" charset="0"/>
              </a:rPr>
              <a:t>일</a:t>
            </a:r>
            <a:r>
              <a:rPr lang="en-US" altLang="ko-KR" sz="900" dirty="0">
                <a:solidFill>
                  <a:srgbClr val="000000"/>
                </a:solidFill>
                <a:latin typeface="Arial" panose="020B0604020202020204" pitchFamily="34" charset="0"/>
              </a:rPr>
              <a:t>)</a:t>
            </a:r>
            <a:r>
              <a:rPr lang="en-US" altLang="ko-KR" sz="900" i="1" dirty="0">
                <a:solidFill>
                  <a:srgbClr val="000000"/>
                </a:solidFill>
                <a:latin typeface="Arial" panose="020B0604020202020204" pitchFamily="34" charset="0"/>
              </a:rPr>
              <a:t>[</a:t>
            </a:r>
            <a:r>
              <a:rPr lang="ko-KR" altLang="en-US" sz="900" i="1" dirty="0">
                <a:solidFill>
                  <a:srgbClr val="000000"/>
                </a:solidFill>
                <a:latin typeface="Arial" panose="020B0604020202020204" pitchFamily="34" charset="0"/>
              </a:rPr>
              <a:t>관광</a:t>
            </a:r>
            <a:r>
              <a:rPr lang="en-US" altLang="ko-KR" sz="900" i="1" dirty="0">
                <a:solidFill>
                  <a:srgbClr val="000000"/>
                </a:solidFill>
                <a:latin typeface="Arial" panose="020B0604020202020204" pitchFamily="34" charset="0"/>
              </a:rPr>
              <a:t>, </a:t>
            </a:r>
            <a:r>
              <a:rPr lang="ko-KR" altLang="en-US" sz="900" i="1" dirty="0">
                <a:solidFill>
                  <a:srgbClr val="000000"/>
                </a:solidFill>
                <a:latin typeface="Arial" panose="020B0604020202020204" pitchFamily="34" charset="0"/>
              </a:rPr>
              <a:t>여행</a:t>
            </a:r>
            <a:r>
              <a:rPr lang="en-US" altLang="ko-KR" sz="900" i="1" dirty="0">
                <a:solidFill>
                  <a:srgbClr val="000000"/>
                </a:solidFill>
                <a:latin typeface="Arial" panose="020B0604020202020204" pitchFamily="34" charset="0"/>
              </a:rPr>
              <a:t>] </a:t>
            </a:r>
            <a:r>
              <a:rPr lang="ko-KR" altLang="en-US" sz="900" i="1" dirty="0">
                <a:solidFill>
                  <a:srgbClr val="000000"/>
                </a:solidFill>
                <a:latin typeface="Arial" panose="020B0604020202020204" pitchFamily="34" charset="0"/>
              </a:rPr>
              <a:t>제주특별자치도</a:t>
            </a:r>
            <a:r>
              <a:rPr lang="en-US" altLang="ko-KR" sz="900" i="1" dirty="0">
                <a:solidFill>
                  <a:srgbClr val="000000"/>
                </a:solidFill>
                <a:latin typeface="Arial" panose="020B0604020202020204" pitchFamily="34" charset="0"/>
              </a:rPr>
              <a:t>_</a:t>
            </a:r>
            <a:r>
              <a:rPr lang="ko-KR" altLang="en-US" sz="900" i="1" dirty="0" err="1">
                <a:solidFill>
                  <a:srgbClr val="000000"/>
                </a:solidFill>
                <a:latin typeface="Arial" panose="020B0604020202020204" pitchFamily="34" charset="0"/>
              </a:rPr>
              <a:t>외국인관광지입장객수추이</a:t>
            </a:r>
            <a:endParaRPr lang="ko-KR" altLang="en-US" sz="300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BD04DF4C-E511-4760-9689-1D806D34D4B2}"/>
              </a:ext>
            </a:extLst>
          </p:cNvPr>
          <p:cNvGrpSpPr/>
          <p:nvPr/>
        </p:nvGrpSpPr>
        <p:grpSpPr>
          <a:xfrm>
            <a:off x="683987" y="1294709"/>
            <a:ext cx="1706343" cy="474048"/>
            <a:chOff x="1103087" y="1294709"/>
            <a:chExt cx="1706343" cy="474048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182CD31C-5717-4882-A009-25D0AE3C3A8E}"/>
                </a:ext>
              </a:extLst>
            </p:cNvPr>
            <p:cNvSpPr/>
            <p:nvPr/>
          </p:nvSpPr>
          <p:spPr>
            <a:xfrm>
              <a:off x="1582067" y="1400928"/>
              <a:ext cx="1227363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100" b="1" dirty="0" err="1">
                  <a:solidFill>
                    <a:srgbClr val="00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제주데이터허브</a:t>
              </a:r>
              <a:endParaRPr lang="en-US" altLang="ko-KR" sz="11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96066676-4ED1-4A7A-8DF1-2448AABFCFB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03087" y="1294709"/>
              <a:ext cx="514973" cy="474048"/>
            </a:xfrm>
            <a:prstGeom prst="ellipse">
              <a:avLst/>
            </a:prstGeom>
          </p:spPr>
        </p:pic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A5CF5802-D4DD-414E-9DED-ECBA8E357F71}"/>
              </a:ext>
            </a:extLst>
          </p:cNvPr>
          <p:cNvGrpSpPr/>
          <p:nvPr/>
        </p:nvGrpSpPr>
        <p:grpSpPr>
          <a:xfrm>
            <a:off x="1282701" y="1725580"/>
            <a:ext cx="4557702" cy="4747987"/>
            <a:chOff x="1282701" y="1725580"/>
            <a:chExt cx="4557702" cy="4747987"/>
          </a:xfrm>
        </p:grpSpPr>
        <p:pic>
          <p:nvPicPr>
            <p:cNvPr id="9218" name="Picture 2" descr="https://lh7-us.googleusercontent.com/8aNUNM2LT7WT2yKGB0SBBU4svNBD4BsKln-CUXDc8G6AcF3GOrk9B8Xn3yTtrw4Gyrfhc-C-7J7odiAvIc_W3AHCgJLjkJ4LITkkSFJb7EUzw0zSYertR7r6poXTTllnLiY1-tDc=s2048">
              <a:extLst>
                <a:ext uri="{FF2B5EF4-FFF2-40B4-BE49-F238E27FC236}">
                  <a16:creationId xmlns:a16="http://schemas.microsoft.com/office/drawing/2014/main" id="{6F390C8F-CC91-4E24-B05F-236B6C92982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012" r="24033"/>
            <a:stretch/>
          </p:blipFill>
          <p:spPr bwMode="auto">
            <a:xfrm>
              <a:off x="1282701" y="1725580"/>
              <a:ext cx="4557702" cy="47414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290" name="Picture 2" descr="https://lh7-us.googleusercontent.com/VXfh-YSQSfFSdHR0rBgr41ix9qnejDHIikjBpVCNQd6mhtVcl2me41B11VID99mivNNX0GPFanHiwIuNH6ACBeFR687Rxweyl2HfYSZoqkWVuQqFbvOSJNuvEZNoLl1qSyyY-11z=s2048">
              <a:extLst>
                <a:ext uri="{FF2B5EF4-FFF2-40B4-BE49-F238E27FC236}">
                  <a16:creationId xmlns:a16="http://schemas.microsoft.com/office/drawing/2014/main" id="{11EC6657-0A26-4B83-B662-8CF3394DAC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89196" y="2127587"/>
              <a:ext cx="4551207" cy="43459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2292" name="Picture 4" descr="https://lh7-us.googleusercontent.com/qcI5OBsXH7rwkDF4CosANw6HrPQAoUrJCj0NEybYEHdNAiKxdGAsUcBT0zyyYf8SFyLstVPfbg6WCOe8XAptOo_lWlJw4wopONEW0veZuHTwrdWjbWhRaUDCY2zcuJnbGKlDc7mk=s2048">
            <a:extLst>
              <a:ext uri="{FF2B5EF4-FFF2-40B4-BE49-F238E27FC236}">
                <a16:creationId xmlns:a16="http://schemas.microsoft.com/office/drawing/2014/main" id="{8B0701CE-DCB3-4A8B-ADD2-6CC4090E49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512"/>
          <a:stretch/>
        </p:blipFill>
        <p:spPr bwMode="auto">
          <a:xfrm>
            <a:off x="6096000" y="1725580"/>
            <a:ext cx="2146300" cy="3873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78222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4EF2F085-FE68-45DF-A655-79DC8445B4C1}"/>
              </a:ext>
            </a:extLst>
          </p:cNvPr>
          <p:cNvSpPr/>
          <p:nvPr/>
        </p:nvSpPr>
        <p:spPr>
          <a:xfrm>
            <a:off x="696687" y="1"/>
            <a:ext cx="406400" cy="1141513"/>
          </a:xfrm>
          <a:prstGeom prst="rect">
            <a:avLst/>
          </a:prstGeom>
          <a:solidFill>
            <a:srgbClr val="FF98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5CD415-264E-43D6-8785-810173183FEB}"/>
              </a:ext>
            </a:extLst>
          </p:cNvPr>
          <p:cNvSpPr txBox="1"/>
          <p:nvPr/>
        </p:nvSpPr>
        <p:spPr>
          <a:xfrm>
            <a:off x="1103087" y="511315"/>
            <a:ext cx="63343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데이터 수집 방법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608A7B-2923-4B73-B6BD-E934F73686E8}"/>
              </a:ext>
            </a:extLst>
          </p:cNvPr>
          <p:cNvSpPr txBox="1"/>
          <p:nvPr/>
        </p:nvSpPr>
        <p:spPr>
          <a:xfrm>
            <a:off x="1103087" y="271047"/>
            <a:ext cx="63343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68514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03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데이터 구축 및 분석 방법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C0F2CC-C563-4983-B1A3-6FEA9E66F30D}"/>
              </a:ext>
            </a:extLst>
          </p:cNvPr>
          <p:cNvSpPr txBox="1"/>
          <p:nvPr/>
        </p:nvSpPr>
        <p:spPr>
          <a:xfrm>
            <a:off x="618673" y="683568"/>
            <a:ext cx="562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2.</a:t>
            </a:r>
            <a:endParaRPr lang="ko-KR" altLang="en-US" sz="2400" b="1" dirty="0">
              <a:solidFill>
                <a:schemeClr val="bg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ABF7C93A-ABFC-4616-8D3E-9E9E42547A76}"/>
              </a:ext>
            </a:extLst>
          </p:cNvPr>
          <p:cNvSpPr/>
          <p:nvPr/>
        </p:nvSpPr>
        <p:spPr>
          <a:xfrm>
            <a:off x="3949701" y="6627168"/>
            <a:ext cx="824230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900" dirty="0">
                <a:solidFill>
                  <a:srgbClr val="000000"/>
                </a:solidFill>
                <a:latin typeface="Arial" panose="020B0604020202020204" pitchFamily="34" charset="0"/>
              </a:rPr>
              <a:t>김형준</a:t>
            </a:r>
            <a:r>
              <a:rPr lang="en-US" altLang="ko-KR" sz="900" dirty="0">
                <a:solidFill>
                  <a:srgbClr val="000000"/>
                </a:solidFill>
                <a:latin typeface="Arial" panose="020B0604020202020204" pitchFamily="34" charset="0"/>
              </a:rPr>
              <a:t>, "</a:t>
            </a:r>
            <a:r>
              <a:rPr lang="ko-KR" altLang="en-US" sz="900" dirty="0">
                <a:solidFill>
                  <a:srgbClr val="000000"/>
                </a:solidFill>
                <a:latin typeface="Arial" panose="020B0604020202020204" pitchFamily="34" charset="0"/>
              </a:rPr>
              <a:t>대한민국 최신 행정구역</a:t>
            </a:r>
            <a:r>
              <a:rPr lang="en-US" altLang="ko-KR" sz="900" dirty="0">
                <a:solidFill>
                  <a:srgbClr val="000000"/>
                </a:solidFill>
                <a:latin typeface="Arial" panose="020B0604020202020204" pitchFamily="34" charset="0"/>
              </a:rPr>
              <a:t>(SHP) </a:t>
            </a:r>
            <a:r>
              <a:rPr lang="ko-KR" altLang="en-US" sz="900" dirty="0">
                <a:solidFill>
                  <a:srgbClr val="000000"/>
                </a:solidFill>
                <a:latin typeface="Arial" panose="020B0604020202020204" pitchFamily="34" charset="0"/>
              </a:rPr>
              <a:t>다운로드</a:t>
            </a:r>
            <a:r>
              <a:rPr lang="en-US" altLang="ko-KR" sz="900" dirty="0">
                <a:solidFill>
                  <a:srgbClr val="000000"/>
                </a:solidFill>
                <a:latin typeface="Arial" panose="020B0604020202020204" pitchFamily="34" charset="0"/>
              </a:rPr>
              <a:t>", </a:t>
            </a:r>
            <a:r>
              <a:rPr lang="en-US" altLang="ko-KR" sz="900" dirty="0" err="1">
                <a:solidFill>
                  <a:srgbClr val="000000"/>
                </a:solidFill>
                <a:latin typeface="Arial" panose="020B0604020202020204" pitchFamily="34" charset="0"/>
              </a:rPr>
              <a:t>gisdeveloper</a:t>
            </a:r>
            <a:r>
              <a:rPr lang="en-US" altLang="ko-KR" sz="900" dirty="0">
                <a:solidFill>
                  <a:srgbClr val="000000"/>
                </a:solidFill>
                <a:latin typeface="Arial" panose="020B0604020202020204" pitchFamily="34" charset="0"/>
              </a:rPr>
              <a:t>(</a:t>
            </a:r>
            <a:r>
              <a:rPr lang="ko-KR" altLang="en-US" sz="900" dirty="0">
                <a:solidFill>
                  <a:srgbClr val="000000"/>
                </a:solidFill>
                <a:latin typeface="Arial" panose="020B0604020202020204" pitchFamily="34" charset="0"/>
              </a:rPr>
              <a:t>공간정보시스템</a:t>
            </a:r>
            <a:r>
              <a:rPr lang="en-US" altLang="ko-KR" sz="900" dirty="0">
                <a:solidFill>
                  <a:srgbClr val="000000"/>
                </a:solidFill>
                <a:latin typeface="Arial" panose="020B0604020202020204" pitchFamily="34" charset="0"/>
              </a:rPr>
              <a:t>),2023</a:t>
            </a:r>
            <a:r>
              <a:rPr lang="ko-KR" altLang="en-US" sz="900" dirty="0">
                <a:solidFill>
                  <a:srgbClr val="000000"/>
                </a:solidFill>
                <a:latin typeface="Arial" panose="020B0604020202020204" pitchFamily="34" charset="0"/>
              </a:rPr>
              <a:t>년 </a:t>
            </a:r>
            <a:r>
              <a:rPr lang="en-US" altLang="ko-KR" sz="900" dirty="0">
                <a:solidFill>
                  <a:srgbClr val="000000"/>
                </a:solidFill>
                <a:latin typeface="Arial" panose="020B0604020202020204" pitchFamily="34" charset="0"/>
              </a:rPr>
              <a:t>2</a:t>
            </a:r>
            <a:r>
              <a:rPr lang="ko-KR" altLang="en-US" sz="900" dirty="0">
                <a:solidFill>
                  <a:srgbClr val="000000"/>
                </a:solidFill>
                <a:latin typeface="Arial" panose="020B0604020202020204" pitchFamily="34" charset="0"/>
              </a:rPr>
              <a:t>월 </a:t>
            </a:r>
            <a:r>
              <a:rPr lang="en-US" altLang="ko-KR" sz="900" dirty="0">
                <a:solidFill>
                  <a:srgbClr val="000000"/>
                </a:solidFill>
                <a:latin typeface="Arial" panose="020B0604020202020204" pitchFamily="34" charset="0"/>
              </a:rPr>
              <a:t>21</a:t>
            </a:r>
            <a:r>
              <a:rPr lang="ko-KR" altLang="en-US" sz="900" dirty="0">
                <a:solidFill>
                  <a:srgbClr val="000000"/>
                </a:solidFill>
                <a:latin typeface="Arial" panose="020B0604020202020204" pitchFamily="34" charset="0"/>
              </a:rPr>
              <a:t>일</a:t>
            </a:r>
            <a:r>
              <a:rPr lang="en-US" altLang="ko-KR" sz="900" dirty="0">
                <a:solidFill>
                  <a:srgbClr val="000000"/>
                </a:solidFill>
                <a:latin typeface="Arial" panose="020B0604020202020204" pitchFamily="34" charset="0"/>
              </a:rPr>
              <a:t>, http://www.gisdeveloper.co.kr/?p=2332</a:t>
            </a:r>
            <a:endParaRPr lang="ko-KR" altLang="en-US" sz="200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7FEB2FBA-B02B-4B44-8609-866B0B3CCE01}"/>
              </a:ext>
            </a:extLst>
          </p:cNvPr>
          <p:cNvSpPr/>
          <p:nvPr/>
        </p:nvSpPr>
        <p:spPr>
          <a:xfrm>
            <a:off x="707053" y="1294165"/>
            <a:ext cx="474048" cy="474048"/>
          </a:xfrm>
          <a:prstGeom prst="ellipse">
            <a:avLst/>
          </a:prstGeom>
          <a:solidFill>
            <a:srgbClr val="FF98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F0394C8-5557-4EA3-8CF1-0EE13454CB18}"/>
              </a:ext>
            </a:extLst>
          </p:cNvPr>
          <p:cNvSpPr/>
          <p:nvPr/>
        </p:nvSpPr>
        <p:spPr>
          <a:xfrm>
            <a:off x="1162967" y="1400928"/>
            <a:ext cx="122736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SHP(SVG)</a:t>
            </a:r>
            <a:r>
              <a:rPr lang="ko-KR" altLang="en-US" sz="11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 파일</a:t>
            </a:r>
            <a:endParaRPr lang="en-US" altLang="ko-KR" sz="1100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11266" name="Picture 2" descr="https://lh7-us.googleusercontent.com/-jnOuxf88FdFwNA-eoXmk5m96ESx5x3qv2H7fRxfXmAJfzXoebmWfiZ5rTUvpneFetBb1aKeRILjEdKoC9ZrjgahIUE5uMbBFbRVyXcQArsPLTKUsLDw7lJ9mZY5Kq-vO8vdVKy7=s2048">
            <a:extLst>
              <a:ext uri="{FF2B5EF4-FFF2-40B4-BE49-F238E27FC236}">
                <a16:creationId xmlns:a16="http://schemas.microsoft.com/office/drawing/2014/main" id="{02D592B4-492C-4C90-8101-94E41F74B1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9079" y="1699332"/>
            <a:ext cx="8242300" cy="4258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https://lh7-us.googleusercontent.com/KMSV2XigRgv3a2u6Djp6tjYuVdRqG04SMrsvogh7MsdqFUwPdpEj3Y2-DgaxnK-nH7H-10j9843JW1wlFm_rWvZk3RMxPmlvxJoiIoSBH88pnKAIdwEV9CEUD2eu8uINvqU5J9w9=s2048">
            <a:extLst>
              <a:ext uri="{FF2B5EF4-FFF2-40B4-BE49-F238E27FC236}">
                <a16:creationId xmlns:a16="http://schemas.microsoft.com/office/drawing/2014/main" id="{07FF1A21-C482-4341-913D-23767BA57A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8383" y="2781085"/>
            <a:ext cx="4808538" cy="3176768"/>
          </a:xfrm>
          <a:prstGeom prst="rect">
            <a:avLst/>
          </a:prstGeom>
          <a:noFill/>
          <a:ln w="38100">
            <a:solidFill>
              <a:srgbClr val="FF9843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그림 16">
            <a:hlinkClick r:id="rId4"/>
            <a:extLst>
              <a:ext uri="{FF2B5EF4-FFF2-40B4-BE49-F238E27FC236}">
                <a16:creationId xmlns:a16="http://schemas.microsoft.com/office/drawing/2014/main" id="{98D16F0F-2937-490F-85E3-7E9962BF6A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003" y="1282598"/>
            <a:ext cx="512147" cy="512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9056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4EF2F085-FE68-45DF-A655-79DC8445B4C1}"/>
              </a:ext>
            </a:extLst>
          </p:cNvPr>
          <p:cNvSpPr/>
          <p:nvPr/>
        </p:nvSpPr>
        <p:spPr>
          <a:xfrm>
            <a:off x="696687" y="1"/>
            <a:ext cx="406400" cy="1141513"/>
          </a:xfrm>
          <a:prstGeom prst="rect">
            <a:avLst/>
          </a:prstGeom>
          <a:solidFill>
            <a:srgbClr val="FF98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5CD415-264E-43D6-8785-810173183FEB}"/>
              </a:ext>
            </a:extLst>
          </p:cNvPr>
          <p:cNvSpPr txBox="1"/>
          <p:nvPr/>
        </p:nvSpPr>
        <p:spPr>
          <a:xfrm>
            <a:off x="1103087" y="511315"/>
            <a:ext cx="63343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데이터 수집 방법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608A7B-2923-4B73-B6BD-E934F73686E8}"/>
              </a:ext>
            </a:extLst>
          </p:cNvPr>
          <p:cNvSpPr txBox="1"/>
          <p:nvPr/>
        </p:nvSpPr>
        <p:spPr>
          <a:xfrm>
            <a:off x="1103087" y="271047"/>
            <a:ext cx="63343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68514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03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데이터 구축 및 분석 방법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C0F2CC-C563-4983-B1A3-6FEA9E66F30D}"/>
              </a:ext>
            </a:extLst>
          </p:cNvPr>
          <p:cNvSpPr txBox="1"/>
          <p:nvPr/>
        </p:nvSpPr>
        <p:spPr>
          <a:xfrm>
            <a:off x="618673" y="683568"/>
            <a:ext cx="562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2.</a:t>
            </a:r>
            <a:endParaRPr lang="ko-KR" altLang="en-US" sz="2400" b="1" dirty="0">
              <a:solidFill>
                <a:schemeClr val="bg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ABF7C93A-ABFC-4616-8D3E-9E9E42547A76}"/>
              </a:ext>
            </a:extLst>
          </p:cNvPr>
          <p:cNvSpPr/>
          <p:nvPr/>
        </p:nvSpPr>
        <p:spPr>
          <a:xfrm>
            <a:off x="3949701" y="6627168"/>
            <a:ext cx="824230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900" dirty="0" err="1">
                <a:solidFill>
                  <a:srgbClr val="000000"/>
                </a:solidFill>
                <a:latin typeface="Arial" panose="020B0604020202020204" pitchFamily="34" charset="0"/>
              </a:rPr>
              <a:t>행정표준코드관리시스템</a:t>
            </a:r>
            <a:r>
              <a:rPr lang="en-US" altLang="ko-KR" sz="900" dirty="0">
                <a:solidFill>
                  <a:srgbClr val="000000"/>
                </a:solidFill>
                <a:latin typeface="Arial" panose="020B0604020202020204" pitchFamily="34" charset="0"/>
              </a:rPr>
              <a:t>(2024</a:t>
            </a:r>
            <a:r>
              <a:rPr lang="ko-KR" altLang="en-US" sz="900" dirty="0">
                <a:solidFill>
                  <a:srgbClr val="000000"/>
                </a:solidFill>
                <a:latin typeface="Arial" panose="020B0604020202020204" pitchFamily="34" charset="0"/>
              </a:rPr>
              <a:t>년 </a:t>
            </a:r>
            <a:r>
              <a:rPr lang="en-US" altLang="ko-KR" sz="900" dirty="0">
                <a:solidFill>
                  <a:srgbClr val="000000"/>
                </a:solidFill>
                <a:latin typeface="Arial" panose="020B0604020202020204" pitchFamily="34" charset="0"/>
              </a:rPr>
              <a:t>1</a:t>
            </a:r>
            <a:r>
              <a:rPr lang="ko-KR" altLang="en-US" sz="900" dirty="0">
                <a:solidFill>
                  <a:srgbClr val="000000"/>
                </a:solidFill>
                <a:latin typeface="Arial" panose="020B0604020202020204" pitchFamily="34" charset="0"/>
              </a:rPr>
              <a:t>월 </a:t>
            </a:r>
            <a:r>
              <a:rPr lang="en-US" altLang="ko-KR" sz="900" dirty="0">
                <a:solidFill>
                  <a:srgbClr val="000000"/>
                </a:solidFill>
                <a:latin typeface="Arial" panose="020B0604020202020204" pitchFamily="34" charset="0"/>
              </a:rPr>
              <a:t>23</a:t>
            </a:r>
            <a:r>
              <a:rPr lang="ko-KR" altLang="en-US" sz="900" dirty="0">
                <a:solidFill>
                  <a:srgbClr val="000000"/>
                </a:solidFill>
                <a:latin typeface="Arial" panose="020B0604020202020204" pitchFamily="34" charset="0"/>
              </a:rPr>
              <a:t>일</a:t>
            </a:r>
            <a:r>
              <a:rPr lang="en-US" altLang="ko-KR" sz="900" dirty="0">
                <a:solidFill>
                  <a:srgbClr val="000000"/>
                </a:solidFill>
                <a:latin typeface="Arial" panose="020B0604020202020204" pitchFamily="34" charset="0"/>
              </a:rPr>
              <a:t>)</a:t>
            </a:r>
            <a:r>
              <a:rPr lang="ko-KR" altLang="en-US" sz="900" i="1" dirty="0" err="1">
                <a:solidFill>
                  <a:srgbClr val="000000"/>
                </a:solidFill>
                <a:latin typeface="Arial" panose="020B0604020202020204" pitchFamily="34" charset="0"/>
              </a:rPr>
              <a:t>법정동코드목록조회</a:t>
            </a:r>
            <a:endParaRPr lang="ko-KR" altLang="en-US" sz="200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7FEB2FBA-B02B-4B44-8609-866B0B3CCE01}"/>
              </a:ext>
            </a:extLst>
          </p:cNvPr>
          <p:cNvSpPr/>
          <p:nvPr/>
        </p:nvSpPr>
        <p:spPr>
          <a:xfrm>
            <a:off x="707053" y="1294165"/>
            <a:ext cx="474048" cy="474048"/>
          </a:xfrm>
          <a:prstGeom prst="ellipse">
            <a:avLst/>
          </a:prstGeom>
          <a:solidFill>
            <a:srgbClr val="FF98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F0394C8-5557-4EA3-8CF1-0EE13454CB18}"/>
              </a:ext>
            </a:extLst>
          </p:cNvPr>
          <p:cNvSpPr/>
          <p:nvPr/>
        </p:nvSpPr>
        <p:spPr>
          <a:xfrm>
            <a:off x="1162967" y="1400928"/>
            <a:ext cx="187520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b="1">
                <a:latin typeface="Noto Sans KR" panose="020B0200000000000000" pitchFamily="50" charset="-127"/>
                <a:ea typeface="Noto Sans KR" panose="020B0200000000000000" pitchFamily="50" charset="-127"/>
              </a:rPr>
              <a:t>행정표준코드 관리시스템</a:t>
            </a:r>
            <a:endParaRPr lang="en-US" altLang="ko-KR" sz="1100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11266" name="Picture 2" descr="https://lh7-us.googleusercontent.com/-jnOuxf88FdFwNA-eoXmk5m96ESx5x3qv2H7fRxfXmAJfzXoebmWfiZ5rTUvpneFetBb1aKeRILjEdKoC9ZrjgahIUE5uMbBFbRVyXcQArsPLTKUsLDw7lJ9mZY5Kq-vO8vdVKy7=s2048">
            <a:extLst>
              <a:ext uri="{FF2B5EF4-FFF2-40B4-BE49-F238E27FC236}">
                <a16:creationId xmlns:a16="http://schemas.microsoft.com/office/drawing/2014/main" id="{02D592B4-492C-4C90-8101-94E41F74B1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9079" y="1699332"/>
            <a:ext cx="8242300" cy="4258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그림 16">
            <a:hlinkClick r:id="rId3"/>
            <a:extLst>
              <a:ext uri="{FF2B5EF4-FFF2-40B4-BE49-F238E27FC236}">
                <a16:creationId xmlns:a16="http://schemas.microsoft.com/office/drawing/2014/main" id="{98D16F0F-2937-490F-85E3-7E9962BF6A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003" y="1282598"/>
            <a:ext cx="512147" cy="512147"/>
          </a:xfrm>
          <a:prstGeom prst="rect">
            <a:avLst/>
          </a:prstGeom>
        </p:spPr>
      </p:pic>
      <p:pic>
        <p:nvPicPr>
          <p:cNvPr id="14338" name="Picture 2" descr="https://lh7-us.googleusercontent.com/oEdqGh6si3pBzvemtfgF3fyT_5VaMHIcd0pfoDgiO_XJE8r-zT-ffo1V-d9q71YfHzovrx25Op2V3LTmsg_9YDRUvYcw0qyFZ9RNAhoGi6mRaTXeoAT5qz5tbVxizf51-VYowWdv=s2048">
            <a:extLst>
              <a:ext uri="{FF2B5EF4-FFF2-40B4-BE49-F238E27FC236}">
                <a16:creationId xmlns:a16="http://schemas.microsoft.com/office/drawing/2014/main" id="{B57B352D-D89B-4F5B-AD42-C289028B7C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4558" y="1673097"/>
            <a:ext cx="8242300" cy="4302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 descr="https://lh7-us.googleusercontent.com/LzNT1FFsT_4Tqgln4pKeTqCzWVA-ihjlYnaOrTZ6ATYVEYeZOJ_WE4fU_kqg6gg5udfK7tDlvdthvWbOLj55BKeg1jD51gH9fSlZKYEH4ELeWaaWtAESuAxveuZa7I_GF90Ivg_a=s2048">
            <a:extLst>
              <a:ext uri="{FF2B5EF4-FFF2-40B4-BE49-F238E27FC236}">
                <a16:creationId xmlns:a16="http://schemas.microsoft.com/office/drawing/2014/main" id="{91E09C63-A45D-4A16-8103-AE475BEC14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742"/>
          <a:stretch/>
        </p:blipFill>
        <p:spPr bwMode="auto">
          <a:xfrm>
            <a:off x="7026122" y="3342968"/>
            <a:ext cx="3309937" cy="2212258"/>
          </a:xfrm>
          <a:prstGeom prst="rect">
            <a:avLst/>
          </a:prstGeom>
          <a:noFill/>
          <a:ln w="28575">
            <a:solidFill>
              <a:srgbClr val="FF9843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28545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75E93E02-EA38-4C68-9C0C-A8CEAF84EA7F}"/>
              </a:ext>
            </a:extLst>
          </p:cNvPr>
          <p:cNvSpPr/>
          <p:nvPr/>
        </p:nvSpPr>
        <p:spPr>
          <a:xfrm>
            <a:off x="6699246" y="3253766"/>
            <a:ext cx="644529" cy="289330"/>
          </a:xfrm>
          <a:prstGeom prst="rect">
            <a:avLst/>
          </a:prstGeom>
          <a:solidFill>
            <a:srgbClr val="FF98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E86AB18-123C-49EB-B305-9109AE928F88}"/>
              </a:ext>
            </a:extLst>
          </p:cNvPr>
          <p:cNvSpPr/>
          <p:nvPr/>
        </p:nvSpPr>
        <p:spPr>
          <a:xfrm>
            <a:off x="7118346" y="1875226"/>
            <a:ext cx="644529" cy="289330"/>
          </a:xfrm>
          <a:prstGeom prst="rect">
            <a:avLst/>
          </a:prstGeom>
          <a:solidFill>
            <a:srgbClr val="FF98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EF2F085-FE68-45DF-A655-79DC8445B4C1}"/>
              </a:ext>
            </a:extLst>
          </p:cNvPr>
          <p:cNvSpPr/>
          <p:nvPr/>
        </p:nvSpPr>
        <p:spPr>
          <a:xfrm>
            <a:off x="696687" y="1"/>
            <a:ext cx="406400" cy="1141513"/>
          </a:xfrm>
          <a:prstGeom prst="rect">
            <a:avLst/>
          </a:prstGeom>
          <a:solidFill>
            <a:srgbClr val="FF98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5CD415-264E-43D6-8785-810173183FEB}"/>
              </a:ext>
            </a:extLst>
          </p:cNvPr>
          <p:cNvSpPr txBox="1"/>
          <p:nvPr/>
        </p:nvSpPr>
        <p:spPr>
          <a:xfrm>
            <a:off x="1103087" y="511315"/>
            <a:ext cx="63343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데이터 분석 방법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608A7B-2923-4B73-B6BD-E934F73686E8}"/>
              </a:ext>
            </a:extLst>
          </p:cNvPr>
          <p:cNvSpPr txBox="1"/>
          <p:nvPr/>
        </p:nvSpPr>
        <p:spPr>
          <a:xfrm>
            <a:off x="1103087" y="271047"/>
            <a:ext cx="63343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68514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03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데이터 구축 및 분석 방법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C0F2CC-C563-4983-B1A3-6FEA9E66F30D}"/>
              </a:ext>
            </a:extLst>
          </p:cNvPr>
          <p:cNvSpPr txBox="1"/>
          <p:nvPr/>
        </p:nvSpPr>
        <p:spPr>
          <a:xfrm>
            <a:off x="618673" y="683568"/>
            <a:ext cx="562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3.</a:t>
            </a:r>
            <a:endParaRPr lang="ko-KR" altLang="en-US" sz="2400" b="1" dirty="0">
              <a:solidFill>
                <a:schemeClr val="bg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7FEB2FBA-B02B-4B44-8609-866B0B3CCE01}"/>
              </a:ext>
            </a:extLst>
          </p:cNvPr>
          <p:cNvSpPr/>
          <p:nvPr/>
        </p:nvSpPr>
        <p:spPr>
          <a:xfrm>
            <a:off x="707053" y="1294165"/>
            <a:ext cx="474048" cy="474048"/>
          </a:xfrm>
          <a:prstGeom prst="ellipse">
            <a:avLst/>
          </a:prstGeom>
          <a:solidFill>
            <a:srgbClr val="FF98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F0394C8-5557-4EA3-8CF1-0EE13454CB18}"/>
              </a:ext>
            </a:extLst>
          </p:cNvPr>
          <p:cNvSpPr/>
          <p:nvPr/>
        </p:nvSpPr>
        <p:spPr>
          <a:xfrm>
            <a:off x="1162967" y="1400928"/>
            <a:ext cx="187520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b="1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결측치</a:t>
            </a:r>
            <a:r>
              <a:rPr lang="ko-KR" altLang="en-US" sz="11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 확인 및 제거</a:t>
            </a:r>
            <a:endParaRPr lang="en-US" altLang="ko-KR" sz="1100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14" name="그림 13">
            <a:hlinkClick r:id="rId2"/>
            <a:extLst>
              <a:ext uri="{FF2B5EF4-FFF2-40B4-BE49-F238E27FC236}">
                <a16:creationId xmlns:a16="http://schemas.microsoft.com/office/drawing/2014/main" id="{8BE5CD3B-B9A1-4B2F-9BC6-ED792480DB06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477" y="1275589"/>
            <a:ext cx="511200" cy="511200"/>
          </a:xfrm>
          <a:prstGeom prst="rect">
            <a:avLst/>
          </a:prstGeom>
        </p:spPr>
      </p:pic>
      <p:pic>
        <p:nvPicPr>
          <p:cNvPr id="17410" name="Picture 2" descr="https://lh7-us.googleusercontent.com/4pnUMiAF7ATFT7ZVdtrHi26PZ3GWtEXlS7E9eFDbnyxzaiQaa94DF3lE8IJxj0Dm-zkUahiEPQEuqHZXZc7MIQ4iIZs45xl9ZQxBFacIbhPaescNrqvPt2PWiNT2tbROZbb_Yo0i=s2048">
            <a:extLst>
              <a:ext uri="{FF2B5EF4-FFF2-40B4-BE49-F238E27FC236}">
                <a16:creationId xmlns:a16="http://schemas.microsoft.com/office/drawing/2014/main" id="{8EBB7307-EB89-4FD8-B4DD-990BCE5C70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0567" y="1844264"/>
            <a:ext cx="2538108" cy="4222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B09CF3F3-4C42-4053-A8C0-79DE549CE173}"/>
              </a:ext>
            </a:extLst>
          </p:cNvPr>
          <p:cNvSpPr/>
          <p:nvPr/>
        </p:nvSpPr>
        <p:spPr>
          <a:xfrm>
            <a:off x="5045074" y="1844264"/>
            <a:ext cx="697108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rgbClr val="FF984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관광구분</a:t>
            </a:r>
            <a:r>
              <a:rPr lang="ko-KR" altLang="en-US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과 </a:t>
            </a:r>
            <a:r>
              <a:rPr lang="ko-KR" altLang="en-US" b="1" dirty="0">
                <a:solidFill>
                  <a:srgbClr val="FF984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연령대</a:t>
            </a:r>
            <a:r>
              <a:rPr lang="ko-KR" altLang="en-US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가 </a:t>
            </a:r>
            <a:r>
              <a:rPr lang="ko-KR" altLang="en-US" b="1" dirty="0" err="1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결측치</a:t>
            </a:r>
            <a:r>
              <a:rPr lang="ko-KR" altLang="en-US" dirty="0" err="1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인</a:t>
            </a:r>
            <a:r>
              <a:rPr lang="ko-KR" altLang="en-US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것은 일정한 </a:t>
            </a:r>
            <a:r>
              <a:rPr lang="ko-KR" altLang="en-US" b="1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규칙성이 존재하지 않음</a:t>
            </a:r>
            <a:endParaRPr lang="en-US" altLang="ko-KR" b="1" dirty="0">
              <a:solidFill>
                <a:srgbClr val="000000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endParaRPr lang="en-US" altLang="ko-KR" dirty="0">
              <a:solidFill>
                <a:srgbClr val="000000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ko-KR" altLang="en-US" b="1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전체 데이터</a:t>
            </a:r>
            <a:r>
              <a:rPr lang="en-US" altLang="ko-KR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(1,219,074)</a:t>
            </a:r>
            <a:r>
              <a:rPr lang="ko-KR" altLang="en-US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의 수에 비해 </a:t>
            </a:r>
            <a:endParaRPr lang="en-US" altLang="ko-KR" dirty="0">
              <a:solidFill>
                <a:srgbClr val="000000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ko-KR" altLang="en-US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상대적으로 적은 양</a:t>
            </a:r>
            <a:r>
              <a:rPr lang="en-US" altLang="ko-KR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(3,6749 - 3.0%)</a:t>
            </a:r>
            <a:r>
              <a:rPr lang="ko-KR" altLang="en-US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으로 </a:t>
            </a:r>
            <a:r>
              <a:rPr lang="ko-KR" altLang="en-US" b="1" dirty="0">
                <a:solidFill>
                  <a:srgbClr val="FF984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삭제 처리</a:t>
            </a:r>
          </a:p>
          <a:p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/>
            </a:r>
            <a:b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r>
              <a:rPr lang="ko-KR" altLang="en-US" b="1" dirty="0" err="1">
                <a:solidFill>
                  <a:srgbClr val="FF984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업종명</a:t>
            </a:r>
            <a:r>
              <a:rPr lang="ko-KR" altLang="en-US" b="1" dirty="0">
                <a:solidFill>
                  <a:srgbClr val="FF984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대분류</a:t>
            </a:r>
            <a:r>
              <a:rPr lang="ko-KR" altLang="en-US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가 </a:t>
            </a:r>
            <a:r>
              <a:rPr lang="ko-KR" altLang="en-US" b="1" dirty="0" err="1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결측치</a:t>
            </a:r>
            <a:r>
              <a:rPr lang="ko-KR" altLang="en-US" dirty="0" err="1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인</a:t>
            </a:r>
            <a:r>
              <a:rPr lang="ko-KR" altLang="en-US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것은 전부 </a:t>
            </a:r>
            <a:r>
              <a:rPr lang="ko-KR" altLang="en-US" b="1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택시업</a:t>
            </a:r>
            <a:r>
              <a:rPr lang="ko-KR" altLang="en-US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으로 </a:t>
            </a:r>
            <a:r>
              <a:rPr lang="ko-KR" altLang="en-US" b="1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확인</a:t>
            </a:r>
            <a:r>
              <a:rPr lang="ko-KR" altLang="en-US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하여 새분류를 만들어 해결하였다</a:t>
            </a:r>
            <a:r>
              <a:rPr lang="en-US" altLang="ko-KR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  <a:endParaRPr lang="ko-KR" altLang="en-US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E7A1800-49D4-4F45-B540-ADA303346D96}"/>
              </a:ext>
            </a:extLst>
          </p:cNvPr>
          <p:cNvSpPr/>
          <p:nvPr/>
        </p:nvSpPr>
        <p:spPr>
          <a:xfrm>
            <a:off x="2129145" y="3905250"/>
            <a:ext cx="1661805" cy="410072"/>
          </a:xfrm>
          <a:prstGeom prst="rect">
            <a:avLst/>
          </a:prstGeom>
          <a:noFill/>
          <a:ln w="19050">
            <a:solidFill>
              <a:srgbClr val="FF984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20611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4EF2F085-FE68-45DF-A655-79DC8445B4C1}"/>
              </a:ext>
            </a:extLst>
          </p:cNvPr>
          <p:cNvSpPr/>
          <p:nvPr/>
        </p:nvSpPr>
        <p:spPr>
          <a:xfrm>
            <a:off x="696687" y="1"/>
            <a:ext cx="406400" cy="1141513"/>
          </a:xfrm>
          <a:prstGeom prst="rect">
            <a:avLst/>
          </a:prstGeom>
          <a:solidFill>
            <a:srgbClr val="FF98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5CD415-264E-43D6-8785-810173183FEB}"/>
              </a:ext>
            </a:extLst>
          </p:cNvPr>
          <p:cNvSpPr txBox="1"/>
          <p:nvPr/>
        </p:nvSpPr>
        <p:spPr>
          <a:xfrm>
            <a:off x="1103087" y="511315"/>
            <a:ext cx="63343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데이터 분석 방법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608A7B-2923-4B73-B6BD-E934F73686E8}"/>
              </a:ext>
            </a:extLst>
          </p:cNvPr>
          <p:cNvSpPr txBox="1"/>
          <p:nvPr/>
        </p:nvSpPr>
        <p:spPr>
          <a:xfrm>
            <a:off x="1103087" y="271047"/>
            <a:ext cx="63343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68514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03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데이터 구축 및 분석 방법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C0F2CC-C563-4983-B1A3-6FEA9E66F30D}"/>
              </a:ext>
            </a:extLst>
          </p:cNvPr>
          <p:cNvSpPr txBox="1"/>
          <p:nvPr/>
        </p:nvSpPr>
        <p:spPr>
          <a:xfrm>
            <a:off x="618673" y="683568"/>
            <a:ext cx="562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3.</a:t>
            </a:r>
            <a:endParaRPr lang="ko-KR" altLang="en-US" sz="2400" b="1" dirty="0">
              <a:solidFill>
                <a:schemeClr val="bg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DC011898-A996-45B4-8CF5-6C54867CA1E8}"/>
              </a:ext>
            </a:extLst>
          </p:cNvPr>
          <p:cNvGrpSpPr/>
          <p:nvPr/>
        </p:nvGrpSpPr>
        <p:grpSpPr>
          <a:xfrm>
            <a:off x="688477" y="1275589"/>
            <a:ext cx="2349691" cy="511200"/>
            <a:chOff x="688477" y="1275589"/>
            <a:chExt cx="2349691" cy="511200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7FEB2FBA-B02B-4B44-8609-866B0B3CCE01}"/>
                </a:ext>
              </a:extLst>
            </p:cNvPr>
            <p:cNvSpPr/>
            <p:nvPr/>
          </p:nvSpPr>
          <p:spPr>
            <a:xfrm>
              <a:off x="707053" y="1294165"/>
              <a:ext cx="474048" cy="474048"/>
            </a:xfrm>
            <a:prstGeom prst="ellipse">
              <a:avLst/>
            </a:prstGeom>
            <a:solidFill>
              <a:srgbClr val="FF98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DF0394C8-5557-4EA3-8CF1-0EE13454CB18}"/>
                </a:ext>
              </a:extLst>
            </p:cNvPr>
            <p:cNvSpPr/>
            <p:nvPr/>
          </p:nvSpPr>
          <p:spPr>
            <a:xfrm>
              <a:off x="1162967" y="1400928"/>
              <a:ext cx="1875201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1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이상치 확인 및 정제</a:t>
              </a:r>
              <a:endParaRPr lang="en-US" altLang="ko-KR" sz="11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14" name="그림 13">
              <a:hlinkClick r:id="rId2"/>
              <a:extLst>
                <a:ext uri="{FF2B5EF4-FFF2-40B4-BE49-F238E27FC236}">
                  <a16:creationId xmlns:a16="http://schemas.microsoft.com/office/drawing/2014/main" id="{8BE5CD3B-B9A1-4B2F-9BC6-ED792480DB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8477" y="1275589"/>
              <a:ext cx="511200" cy="511200"/>
            </a:xfrm>
            <a:prstGeom prst="rect">
              <a:avLst/>
            </a:prstGeom>
          </p:spPr>
        </p:pic>
      </p:grpSp>
      <p:pic>
        <p:nvPicPr>
          <p:cNvPr id="18434" name="Picture 2" descr="https://lh7-us.googleusercontent.com/Pm_mSNnxU0vELyug4Mf5jRiLSXZ3ih2JTbsDtnwGkDSqy4ID41ZxsQN3vktqHLxyM_03PvHO6dsoeySuPa-t0UiiTFfADFdDK5f4MUIhuH5y9iizacDpM7eItDX4fxjt2UjQv0pm=s2048">
            <a:extLst>
              <a:ext uri="{FF2B5EF4-FFF2-40B4-BE49-F238E27FC236}">
                <a16:creationId xmlns:a16="http://schemas.microsoft.com/office/drawing/2014/main" id="{002944AE-C607-42A0-913F-483E94A1F3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087" y="2233643"/>
            <a:ext cx="6678404" cy="3348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96D0A258-19A2-4466-B761-2B64047D2FD0}"/>
              </a:ext>
            </a:extLst>
          </p:cNvPr>
          <p:cNvSpPr/>
          <p:nvPr/>
        </p:nvSpPr>
        <p:spPr>
          <a:xfrm>
            <a:off x="7880350" y="2366139"/>
            <a:ext cx="382905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dirty="0">
                <a:solidFill>
                  <a:srgbClr val="FF984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이용금액</a:t>
            </a:r>
            <a:r>
              <a:rPr lang="ko-KR" altLang="en-US" sz="16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을 확인하여 </a:t>
            </a:r>
            <a:r>
              <a:rPr lang="ko-KR" altLang="en-US" sz="1600" b="1" dirty="0">
                <a:solidFill>
                  <a:srgbClr val="FF984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이상치</a:t>
            </a:r>
            <a:r>
              <a:rPr lang="ko-KR" altLang="en-US" sz="16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를 </a:t>
            </a:r>
            <a:r>
              <a:rPr lang="ko-KR" altLang="en-US" sz="1600" b="1" dirty="0">
                <a:solidFill>
                  <a:srgbClr val="FF984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확인</a:t>
            </a:r>
            <a:endParaRPr lang="en-US" altLang="ko-KR" sz="1600" b="1" dirty="0">
              <a:solidFill>
                <a:srgbClr val="FF9843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endParaRPr lang="en-US" altLang="ko-KR" sz="1600" dirty="0">
              <a:solidFill>
                <a:srgbClr val="000000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ko-KR" altLang="en-US" sz="16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이용금액이 </a:t>
            </a:r>
            <a:r>
              <a:rPr lang="en-US" altLang="ko-KR" sz="16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0 </a:t>
            </a:r>
            <a:r>
              <a:rPr lang="ko-KR" altLang="en-US" sz="16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이하인 경우를 제외하고 </a:t>
            </a:r>
            <a:endParaRPr lang="en-US" altLang="ko-KR" sz="1600" dirty="0">
              <a:solidFill>
                <a:srgbClr val="000000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ko-KR" altLang="en-US" sz="16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가능한 수치들이라 생각하여 </a:t>
            </a:r>
            <a:r>
              <a:rPr lang="ko-KR" altLang="en-US" sz="1600" b="1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분석가의 주관</a:t>
            </a:r>
            <a:r>
              <a:rPr lang="ko-KR" altLang="en-US" sz="16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에 따라 </a:t>
            </a:r>
            <a:r>
              <a:rPr lang="ko-KR" altLang="en-US" sz="1600" b="1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별도의 조치를 하지 않음</a:t>
            </a:r>
            <a:endParaRPr lang="en-US" altLang="ko-KR" sz="1600" b="1" dirty="0">
              <a:solidFill>
                <a:srgbClr val="000000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/>
            </a:r>
            <a:b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r>
              <a:rPr lang="en-US" altLang="ko-KR" sz="1600" b="1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0 </a:t>
            </a:r>
            <a:r>
              <a:rPr lang="ko-KR" altLang="en-US" sz="1600" b="1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이하</a:t>
            </a:r>
            <a:r>
              <a:rPr lang="ko-KR" altLang="en-US" sz="16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의 데이터는 </a:t>
            </a:r>
            <a:r>
              <a:rPr lang="ko-KR" altLang="en-US" sz="1600" b="1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존재하지 않음</a:t>
            </a:r>
            <a:endParaRPr lang="ko-KR" altLang="en-US" sz="1600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/>
            </a:r>
            <a:b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endParaRPr lang="ko-KR" altLang="en-US" sz="16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72353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4EF2F085-FE68-45DF-A655-79DC8445B4C1}"/>
              </a:ext>
            </a:extLst>
          </p:cNvPr>
          <p:cNvSpPr/>
          <p:nvPr/>
        </p:nvSpPr>
        <p:spPr>
          <a:xfrm>
            <a:off x="696687" y="1"/>
            <a:ext cx="406400" cy="1141513"/>
          </a:xfrm>
          <a:prstGeom prst="rect">
            <a:avLst/>
          </a:prstGeom>
          <a:solidFill>
            <a:srgbClr val="FF98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5CD415-264E-43D6-8785-810173183FEB}"/>
              </a:ext>
            </a:extLst>
          </p:cNvPr>
          <p:cNvSpPr txBox="1"/>
          <p:nvPr/>
        </p:nvSpPr>
        <p:spPr>
          <a:xfrm>
            <a:off x="1103087" y="511315"/>
            <a:ext cx="63343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데이터 분석 방법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608A7B-2923-4B73-B6BD-E934F73686E8}"/>
              </a:ext>
            </a:extLst>
          </p:cNvPr>
          <p:cNvSpPr txBox="1"/>
          <p:nvPr/>
        </p:nvSpPr>
        <p:spPr>
          <a:xfrm>
            <a:off x="1103087" y="271047"/>
            <a:ext cx="63343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68514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03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데이터 구축 및 분석 방법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C0F2CC-C563-4983-B1A3-6FEA9E66F30D}"/>
              </a:ext>
            </a:extLst>
          </p:cNvPr>
          <p:cNvSpPr txBox="1"/>
          <p:nvPr/>
        </p:nvSpPr>
        <p:spPr>
          <a:xfrm>
            <a:off x="618673" y="683568"/>
            <a:ext cx="562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3.</a:t>
            </a:r>
            <a:endParaRPr lang="ko-KR" altLang="en-US" sz="2400" b="1" dirty="0">
              <a:solidFill>
                <a:schemeClr val="bg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34F64AF8-441D-47FD-A638-CBA4A496EA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0416532"/>
              </p:ext>
            </p:extLst>
          </p:nvPr>
        </p:nvGraphicFramePr>
        <p:xfrm>
          <a:off x="1833563" y="1752011"/>
          <a:ext cx="8524875" cy="4480560"/>
        </p:xfrm>
        <a:graphic>
          <a:graphicData uri="http://schemas.openxmlformats.org/drawingml/2006/table">
            <a:tbl>
              <a:tblPr/>
              <a:tblGrid>
                <a:gridCol w="1704975">
                  <a:extLst>
                    <a:ext uri="{9D8B030D-6E8A-4147-A177-3AD203B41FA5}">
                      <a16:colId xmlns:a16="http://schemas.microsoft.com/office/drawing/2014/main" val="4060565074"/>
                    </a:ext>
                  </a:extLst>
                </a:gridCol>
                <a:gridCol w="1704975">
                  <a:extLst>
                    <a:ext uri="{9D8B030D-6E8A-4147-A177-3AD203B41FA5}">
                      <a16:colId xmlns:a16="http://schemas.microsoft.com/office/drawing/2014/main" val="2672796530"/>
                    </a:ext>
                  </a:extLst>
                </a:gridCol>
                <a:gridCol w="1704975">
                  <a:extLst>
                    <a:ext uri="{9D8B030D-6E8A-4147-A177-3AD203B41FA5}">
                      <a16:colId xmlns:a16="http://schemas.microsoft.com/office/drawing/2014/main" val="3791720177"/>
                    </a:ext>
                  </a:extLst>
                </a:gridCol>
                <a:gridCol w="1704975">
                  <a:extLst>
                    <a:ext uri="{9D8B030D-6E8A-4147-A177-3AD203B41FA5}">
                      <a16:colId xmlns:a16="http://schemas.microsoft.com/office/drawing/2014/main" val="2945715386"/>
                    </a:ext>
                  </a:extLst>
                </a:gridCol>
                <a:gridCol w="1704975">
                  <a:extLst>
                    <a:ext uri="{9D8B030D-6E8A-4147-A177-3AD203B41FA5}">
                      <a16:colId xmlns:a16="http://schemas.microsoft.com/office/drawing/2014/main" val="135008726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　</a:t>
                      </a:r>
                      <a:endParaRPr lang="ko-KR" altLang="en-US" sz="2800" b="1" dirty="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9CCF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연월</a:t>
                      </a:r>
                      <a:endParaRPr lang="ko-KR" altLang="en-US" sz="2800" b="1" dirty="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9CCF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업종명</a:t>
                      </a:r>
                      <a:endParaRPr lang="ko-KR" altLang="en-US" sz="2800" b="1" dirty="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9CCF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이용객수</a:t>
                      </a:r>
                      <a:endParaRPr lang="ko-KR" altLang="en-US" sz="2800" b="1" dirty="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9CCF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이용금액</a:t>
                      </a:r>
                      <a:endParaRPr lang="ko-KR" altLang="en-US" sz="2800" b="1" dirty="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9CC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82390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201901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여관업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22331</a:t>
                      </a:r>
                      <a:endParaRPr lang="ko-KR" altLang="en-US" sz="2800" dirty="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1.496E+09</a:t>
                      </a:r>
                      <a:endParaRPr lang="en-US" sz="2800" dirty="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67292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201902</a:t>
                      </a:r>
                      <a:endParaRPr lang="ko-KR" altLang="en-US" sz="2800" dirty="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여관업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19546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1.454E+09</a:t>
                      </a:r>
                      <a:endParaRPr 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40952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</a:t>
                      </a:r>
                      <a:endParaRPr lang="ko-KR" altLang="en-US" sz="2800" dirty="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201903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여관업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20096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1.53E+09</a:t>
                      </a:r>
                      <a:endParaRPr 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19650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201904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여관업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21691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1.692E+09</a:t>
                      </a:r>
                      <a:endParaRPr 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300102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4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201905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여관업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25517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1.93E+09</a:t>
                      </a:r>
                      <a:endParaRPr 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6933825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...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...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...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...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...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58676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103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202108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호텔업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11421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2.755E+09</a:t>
                      </a:r>
                      <a:endParaRPr 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5866785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104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202109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호텔업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9646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2.187E+09</a:t>
                      </a:r>
                      <a:endParaRPr 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61556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105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202110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호텔업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12098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2.757E+09</a:t>
                      </a:r>
                      <a:endParaRPr 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351461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106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202111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호텔업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12370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2.849E+09</a:t>
                      </a:r>
                      <a:endParaRPr 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771237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107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202112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호텔업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11704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2.604E+09</a:t>
                      </a:r>
                      <a:endParaRPr lang="en-US" sz="2800" dirty="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1375738"/>
                  </a:ext>
                </a:extLst>
              </a:tr>
            </a:tbl>
          </a:graphicData>
        </a:graphic>
      </p:graphicFrame>
      <p:grpSp>
        <p:nvGrpSpPr>
          <p:cNvPr id="41" name="그룹 40">
            <a:extLst>
              <a:ext uri="{FF2B5EF4-FFF2-40B4-BE49-F238E27FC236}">
                <a16:creationId xmlns:a16="http://schemas.microsoft.com/office/drawing/2014/main" id="{00A438D3-E8F4-46DC-A97A-2CED91C28668}"/>
              </a:ext>
            </a:extLst>
          </p:cNvPr>
          <p:cNvGrpSpPr/>
          <p:nvPr/>
        </p:nvGrpSpPr>
        <p:grpSpPr>
          <a:xfrm>
            <a:off x="688477" y="1275589"/>
            <a:ext cx="2854823" cy="511200"/>
            <a:chOff x="688477" y="1275589"/>
            <a:chExt cx="2854823" cy="511200"/>
          </a:xfrm>
        </p:grpSpPr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FD1E137D-AFE8-4436-8E7C-07C2AC4A61B1}"/>
                </a:ext>
              </a:extLst>
            </p:cNvPr>
            <p:cNvSpPr/>
            <p:nvPr/>
          </p:nvSpPr>
          <p:spPr>
            <a:xfrm>
              <a:off x="707053" y="1294165"/>
              <a:ext cx="474048" cy="474048"/>
            </a:xfrm>
            <a:prstGeom prst="ellipse">
              <a:avLst/>
            </a:prstGeom>
            <a:solidFill>
              <a:srgbClr val="FF98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3F9B6912-CDD0-450C-AFFF-896DC06263D5}"/>
                </a:ext>
              </a:extLst>
            </p:cNvPr>
            <p:cNvSpPr/>
            <p:nvPr/>
          </p:nvSpPr>
          <p:spPr>
            <a:xfrm>
              <a:off x="1162967" y="1400928"/>
              <a:ext cx="2380333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1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월별 이용자수</a:t>
              </a:r>
              <a:r>
                <a:rPr lang="en-US" altLang="ko-KR" sz="11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 / </a:t>
              </a:r>
              <a:r>
                <a:rPr lang="ko-KR" altLang="en-US" sz="11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이용금액으로 필터링</a:t>
              </a:r>
              <a:endParaRPr lang="en-US" altLang="ko-KR" sz="11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44" name="그림 43">
              <a:hlinkClick r:id="rId2"/>
              <a:extLst>
                <a:ext uri="{FF2B5EF4-FFF2-40B4-BE49-F238E27FC236}">
                  <a16:creationId xmlns:a16="http://schemas.microsoft.com/office/drawing/2014/main" id="{4AD9FE20-FCAA-4F8B-BEF2-037B5C281AA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8477" y="1275589"/>
              <a:ext cx="511200" cy="511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06501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4EF2F085-FE68-45DF-A655-79DC8445B4C1}"/>
              </a:ext>
            </a:extLst>
          </p:cNvPr>
          <p:cNvSpPr/>
          <p:nvPr/>
        </p:nvSpPr>
        <p:spPr>
          <a:xfrm>
            <a:off x="696687" y="1"/>
            <a:ext cx="406400" cy="1141513"/>
          </a:xfrm>
          <a:prstGeom prst="rect">
            <a:avLst/>
          </a:prstGeom>
          <a:solidFill>
            <a:srgbClr val="FF98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5CD415-264E-43D6-8785-810173183FEB}"/>
              </a:ext>
            </a:extLst>
          </p:cNvPr>
          <p:cNvSpPr txBox="1"/>
          <p:nvPr/>
        </p:nvSpPr>
        <p:spPr>
          <a:xfrm>
            <a:off x="1103087" y="511315"/>
            <a:ext cx="63343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데이터 분석 방법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608A7B-2923-4B73-B6BD-E934F73686E8}"/>
              </a:ext>
            </a:extLst>
          </p:cNvPr>
          <p:cNvSpPr txBox="1"/>
          <p:nvPr/>
        </p:nvSpPr>
        <p:spPr>
          <a:xfrm>
            <a:off x="1103087" y="271047"/>
            <a:ext cx="63343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68514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03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데이터 구축 및 분석 방법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C0F2CC-C563-4983-B1A3-6FEA9E66F30D}"/>
              </a:ext>
            </a:extLst>
          </p:cNvPr>
          <p:cNvSpPr txBox="1"/>
          <p:nvPr/>
        </p:nvSpPr>
        <p:spPr>
          <a:xfrm>
            <a:off x="618673" y="683568"/>
            <a:ext cx="562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3.</a:t>
            </a:r>
            <a:endParaRPr lang="ko-KR" altLang="en-US" sz="2400" b="1" dirty="0">
              <a:solidFill>
                <a:schemeClr val="bg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AA2DCA2-C55C-4D07-B0B1-C0C255E5BA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3109300"/>
              </p:ext>
            </p:extLst>
          </p:nvPr>
        </p:nvGraphicFramePr>
        <p:xfrm>
          <a:off x="3448050" y="1768213"/>
          <a:ext cx="5295900" cy="4480560"/>
        </p:xfrm>
        <a:graphic>
          <a:graphicData uri="http://schemas.openxmlformats.org/drawingml/2006/table">
            <a:tbl>
              <a:tblPr/>
              <a:tblGrid>
                <a:gridCol w="1323975">
                  <a:extLst>
                    <a:ext uri="{9D8B030D-6E8A-4147-A177-3AD203B41FA5}">
                      <a16:colId xmlns:a16="http://schemas.microsoft.com/office/drawing/2014/main" val="567026650"/>
                    </a:ext>
                  </a:extLst>
                </a:gridCol>
                <a:gridCol w="1323975">
                  <a:extLst>
                    <a:ext uri="{9D8B030D-6E8A-4147-A177-3AD203B41FA5}">
                      <a16:colId xmlns:a16="http://schemas.microsoft.com/office/drawing/2014/main" val="2394188660"/>
                    </a:ext>
                  </a:extLst>
                </a:gridCol>
                <a:gridCol w="1323975">
                  <a:extLst>
                    <a:ext uri="{9D8B030D-6E8A-4147-A177-3AD203B41FA5}">
                      <a16:colId xmlns:a16="http://schemas.microsoft.com/office/drawing/2014/main" val="2433885773"/>
                    </a:ext>
                  </a:extLst>
                </a:gridCol>
                <a:gridCol w="1323975">
                  <a:extLst>
                    <a:ext uri="{9D8B030D-6E8A-4147-A177-3AD203B41FA5}">
                      <a16:colId xmlns:a16="http://schemas.microsoft.com/office/drawing/2014/main" val="42080934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　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9CCF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년월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9CCF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이용금액</a:t>
                      </a:r>
                      <a:endParaRPr lang="ko-KR" altLang="en-US" sz="2800" dirty="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9CCF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EMD_CD</a:t>
                      </a:r>
                      <a:endParaRPr lang="en-US" sz="2800" dirty="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9CC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010656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13495</a:t>
                      </a:r>
                      <a:endParaRPr lang="ko-KR" altLang="en-US" sz="2800" dirty="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Jan-19</a:t>
                      </a:r>
                      <a:endParaRPr 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87500</a:t>
                      </a:r>
                      <a:endParaRPr lang="ko-KR" altLang="en-US" sz="2800" dirty="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50110250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132017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13496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Jan-19</a:t>
                      </a:r>
                      <a:endParaRPr 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3114000</a:t>
                      </a:r>
                      <a:endParaRPr lang="ko-KR" altLang="en-US" sz="2800" dirty="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50110120</a:t>
                      </a:r>
                      <a:endParaRPr lang="ko-KR" altLang="en-US" sz="2800" dirty="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821056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13497</a:t>
                      </a:r>
                      <a:endParaRPr lang="ko-KR" altLang="en-US" sz="2800" dirty="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Jan-19</a:t>
                      </a:r>
                      <a:endParaRPr 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484000</a:t>
                      </a:r>
                      <a:endParaRPr lang="ko-KR" altLang="en-US" sz="2800" dirty="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50110120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27964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13498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Jan-19</a:t>
                      </a:r>
                      <a:endParaRPr 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1313000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50110120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23964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13499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Jan-19</a:t>
                      </a:r>
                      <a:endParaRPr 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147500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50110137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8601402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...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...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...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...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455042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708177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May-21</a:t>
                      </a:r>
                      <a:endParaRPr 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18000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50130101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391032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708178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May-21</a:t>
                      </a:r>
                      <a:endParaRPr 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199900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50130101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22096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708179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May-21</a:t>
                      </a:r>
                      <a:endParaRPr 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346000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50130250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2685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708180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May-21</a:t>
                      </a:r>
                      <a:endParaRPr 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35700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50130250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481605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708181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May-21</a:t>
                      </a:r>
                      <a:endParaRPr lang="en-US" sz="2800" dirty="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5500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50130253</a:t>
                      </a:r>
                      <a:endParaRPr lang="ko-KR" altLang="en-US" sz="2800" dirty="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4639509"/>
                  </a:ext>
                </a:extLst>
              </a:tr>
            </a:tbl>
          </a:graphicData>
        </a:graphic>
      </p:graphicFrame>
      <p:grpSp>
        <p:nvGrpSpPr>
          <p:cNvPr id="12" name="그룹 11">
            <a:extLst>
              <a:ext uri="{FF2B5EF4-FFF2-40B4-BE49-F238E27FC236}">
                <a16:creationId xmlns:a16="http://schemas.microsoft.com/office/drawing/2014/main" id="{EB6C0CD6-3988-4608-BD59-11C6E62CB43A}"/>
              </a:ext>
            </a:extLst>
          </p:cNvPr>
          <p:cNvGrpSpPr/>
          <p:nvPr/>
        </p:nvGrpSpPr>
        <p:grpSpPr>
          <a:xfrm>
            <a:off x="688477" y="1275589"/>
            <a:ext cx="3058023" cy="511200"/>
            <a:chOff x="688477" y="1275589"/>
            <a:chExt cx="3058023" cy="511200"/>
          </a:xfrm>
        </p:grpSpPr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0427A66C-B4E1-44E4-B5DD-9099BE80B84A}"/>
                </a:ext>
              </a:extLst>
            </p:cNvPr>
            <p:cNvSpPr/>
            <p:nvPr/>
          </p:nvSpPr>
          <p:spPr>
            <a:xfrm>
              <a:off x="707053" y="1294165"/>
              <a:ext cx="474048" cy="474048"/>
            </a:xfrm>
            <a:prstGeom prst="ellipse">
              <a:avLst/>
            </a:prstGeom>
            <a:solidFill>
              <a:srgbClr val="FF98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01E02453-21DB-4D84-9512-25DEB3AD224C}"/>
                </a:ext>
              </a:extLst>
            </p:cNvPr>
            <p:cNvSpPr/>
            <p:nvPr/>
          </p:nvSpPr>
          <p:spPr>
            <a:xfrm>
              <a:off x="1162967" y="1400928"/>
              <a:ext cx="2583533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1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월별 </a:t>
              </a:r>
              <a:r>
                <a:rPr lang="ko-KR" altLang="en-US" sz="1100" b="1" dirty="0" err="1">
                  <a:latin typeface="Noto Sans KR" panose="020B0200000000000000" pitchFamily="50" charset="-127"/>
                  <a:ea typeface="Noto Sans KR" panose="020B0200000000000000" pitchFamily="50" charset="-127"/>
                </a:rPr>
                <a:t>법정동코드와</a:t>
              </a:r>
              <a:r>
                <a:rPr lang="ko-KR" altLang="en-US" sz="11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 이용금액으로 필터링</a:t>
              </a:r>
              <a:endParaRPr lang="en-US" altLang="ko-KR" sz="11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15" name="그림 14">
              <a:hlinkClick r:id="rId2"/>
              <a:extLst>
                <a:ext uri="{FF2B5EF4-FFF2-40B4-BE49-F238E27FC236}">
                  <a16:creationId xmlns:a16="http://schemas.microsoft.com/office/drawing/2014/main" id="{EDB76753-57AC-4E57-B0F3-B03D03A31C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8477" y="1275589"/>
              <a:ext cx="511200" cy="511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338643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직사각형 56">
            <a:extLst>
              <a:ext uri="{FF2B5EF4-FFF2-40B4-BE49-F238E27FC236}">
                <a16:creationId xmlns:a16="http://schemas.microsoft.com/office/drawing/2014/main" id="{3DEAEFFE-DAC7-4F13-8C7D-60F2883246F5}"/>
              </a:ext>
            </a:extLst>
          </p:cNvPr>
          <p:cNvSpPr/>
          <p:nvPr/>
        </p:nvSpPr>
        <p:spPr>
          <a:xfrm>
            <a:off x="0" y="0"/>
            <a:ext cx="12192000" cy="6860351"/>
          </a:xfrm>
          <a:prstGeom prst="rect">
            <a:avLst/>
          </a:prstGeom>
          <a:solidFill>
            <a:srgbClr val="FF98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2FFEF3E-53DD-4232-9E03-F51F9B67E6D0}"/>
              </a:ext>
            </a:extLst>
          </p:cNvPr>
          <p:cNvSpPr txBox="1"/>
          <p:nvPr/>
        </p:nvSpPr>
        <p:spPr>
          <a:xfrm>
            <a:off x="5857653" y="3920541"/>
            <a:ext cx="63343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분석 결과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AE6B74F-F8EF-4CB4-A0CA-99CA30318703}"/>
              </a:ext>
            </a:extLst>
          </p:cNvPr>
          <p:cNvSpPr txBox="1"/>
          <p:nvPr/>
        </p:nvSpPr>
        <p:spPr>
          <a:xfrm>
            <a:off x="5723964" y="827393"/>
            <a:ext cx="3300862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99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04</a:t>
            </a:r>
            <a:endParaRPr lang="ko-KR" altLang="en-US" sz="19900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63A68C2F-DE46-42CA-A399-BEE70614FB98}"/>
              </a:ext>
            </a:extLst>
          </p:cNvPr>
          <p:cNvSpPr/>
          <p:nvPr/>
        </p:nvSpPr>
        <p:spPr>
          <a:xfrm>
            <a:off x="5857653" y="4809496"/>
            <a:ext cx="6334347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97354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직사각형 56">
            <a:extLst>
              <a:ext uri="{FF2B5EF4-FFF2-40B4-BE49-F238E27FC236}">
                <a16:creationId xmlns:a16="http://schemas.microsoft.com/office/drawing/2014/main" id="{3DEAEFFE-DAC7-4F13-8C7D-60F2883246F5}"/>
              </a:ext>
            </a:extLst>
          </p:cNvPr>
          <p:cNvSpPr/>
          <p:nvPr/>
        </p:nvSpPr>
        <p:spPr>
          <a:xfrm>
            <a:off x="0" y="0"/>
            <a:ext cx="12192000" cy="6860351"/>
          </a:xfrm>
          <a:prstGeom prst="rect">
            <a:avLst/>
          </a:prstGeom>
          <a:solidFill>
            <a:srgbClr val="FF98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2FFEF3E-53DD-4232-9E03-F51F9B67E6D0}"/>
              </a:ext>
            </a:extLst>
          </p:cNvPr>
          <p:cNvSpPr txBox="1"/>
          <p:nvPr/>
        </p:nvSpPr>
        <p:spPr>
          <a:xfrm>
            <a:off x="5857653" y="3920541"/>
            <a:ext cx="63343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분석 개요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AE6B74F-F8EF-4CB4-A0CA-99CA30318703}"/>
              </a:ext>
            </a:extLst>
          </p:cNvPr>
          <p:cNvSpPr txBox="1"/>
          <p:nvPr/>
        </p:nvSpPr>
        <p:spPr>
          <a:xfrm>
            <a:off x="5723964" y="827393"/>
            <a:ext cx="3300862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99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01</a:t>
            </a:r>
            <a:endParaRPr lang="ko-KR" altLang="en-US" sz="19900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63A68C2F-DE46-42CA-A399-BEE70614FB98}"/>
              </a:ext>
            </a:extLst>
          </p:cNvPr>
          <p:cNvSpPr/>
          <p:nvPr/>
        </p:nvSpPr>
        <p:spPr>
          <a:xfrm>
            <a:off x="5857653" y="4809496"/>
            <a:ext cx="6334347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97980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DCD4EC56-A7AD-4312-A853-7651A3CA2476}"/>
              </a:ext>
            </a:extLst>
          </p:cNvPr>
          <p:cNvSpPr/>
          <p:nvPr/>
        </p:nvSpPr>
        <p:spPr>
          <a:xfrm>
            <a:off x="10014193" y="4750801"/>
            <a:ext cx="520576" cy="249946"/>
          </a:xfrm>
          <a:prstGeom prst="rect">
            <a:avLst/>
          </a:prstGeom>
          <a:solidFill>
            <a:srgbClr val="1F77B4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344D9CC5-002F-43FC-AF30-9D2515850D51}"/>
              </a:ext>
            </a:extLst>
          </p:cNvPr>
          <p:cNvSpPr/>
          <p:nvPr/>
        </p:nvSpPr>
        <p:spPr>
          <a:xfrm>
            <a:off x="9611562" y="4210879"/>
            <a:ext cx="618288" cy="249946"/>
          </a:xfrm>
          <a:prstGeom prst="rect">
            <a:avLst/>
          </a:prstGeom>
          <a:solidFill>
            <a:srgbClr val="E24632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5CB1964B-F095-4B0C-A15C-9201E6603861}"/>
              </a:ext>
            </a:extLst>
          </p:cNvPr>
          <p:cNvSpPr/>
          <p:nvPr/>
        </p:nvSpPr>
        <p:spPr>
          <a:xfrm>
            <a:off x="10007844" y="3675718"/>
            <a:ext cx="520575" cy="249946"/>
          </a:xfrm>
          <a:prstGeom prst="rect">
            <a:avLst/>
          </a:prstGeom>
          <a:solidFill>
            <a:srgbClr val="E24632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EB9B568C-E094-4892-A189-D2F154780445}"/>
              </a:ext>
            </a:extLst>
          </p:cNvPr>
          <p:cNvGrpSpPr/>
          <p:nvPr/>
        </p:nvGrpSpPr>
        <p:grpSpPr>
          <a:xfrm>
            <a:off x="1199677" y="1831472"/>
            <a:ext cx="7162603" cy="4755481"/>
            <a:chOff x="-11243853" y="1215288"/>
            <a:chExt cx="7162603" cy="4755481"/>
          </a:xfrm>
        </p:grpSpPr>
        <p:pic>
          <p:nvPicPr>
            <p:cNvPr id="99" name="Picture 4" descr="https://lh7-us.googleusercontent.com/elGfCgxqCQD3VaETCVH6myitrt5mx5om_s73xyAp7wpxYxTwaZjvJbw7UeMjm6YUtCwg2DN3UaO7YhnJVpgyuTOTOeM7W_fMidJXyZGc4_h8eYfD2qBfO1S9SlB4CizQBS3wjjxy=s2048">
              <a:extLst>
                <a:ext uri="{FF2B5EF4-FFF2-40B4-BE49-F238E27FC236}">
                  <a16:creationId xmlns:a16="http://schemas.microsoft.com/office/drawing/2014/main" id="{6AC26AE6-D97C-4BB6-A962-14A92BFCE28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097" t="10939" r="9654" b="9116"/>
            <a:stretch/>
          </p:blipFill>
          <p:spPr bwMode="auto">
            <a:xfrm>
              <a:off x="-11243853" y="1215288"/>
              <a:ext cx="7162603" cy="47554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0" name="Picture 4" descr="https://lh7-us.googleusercontent.com/elGfCgxqCQD3VaETCVH6myitrt5mx5om_s73xyAp7wpxYxTwaZjvJbw7UeMjm6YUtCwg2DN3UaO7YhnJVpgyuTOTOeM7W_fMidJXyZGc4_h8eYfD2qBfO1S9SlB4CizQBS3wjjxy=s2048">
              <a:extLst>
                <a:ext uri="{FF2B5EF4-FFF2-40B4-BE49-F238E27FC236}">
                  <a16:creationId xmlns:a16="http://schemas.microsoft.com/office/drawing/2014/main" id="{615E8A0F-3BE7-4108-B157-5927C829EA7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84" t="12580" r="13584" b="65738"/>
            <a:stretch/>
          </p:blipFill>
          <p:spPr bwMode="auto">
            <a:xfrm>
              <a:off x="-11017844" y="1333691"/>
              <a:ext cx="6864943" cy="12896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" name="Picture 4" descr="https://lh7-us.googleusercontent.com/elGfCgxqCQD3VaETCVH6myitrt5mx5om_s73xyAp7wpxYxTwaZjvJbw7UeMjm6YUtCwg2DN3UaO7YhnJVpgyuTOTOeM7W_fMidJXyZGc4_h8eYfD2qBfO1S9SlB4CizQBS3wjjxy=s2048">
              <a:extLst>
                <a:ext uri="{FF2B5EF4-FFF2-40B4-BE49-F238E27FC236}">
                  <a16:creationId xmlns:a16="http://schemas.microsoft.com/office/drawing/2014/main" id="{0A9CB5FF-C826-4E16-AAB2-E4F77A1E09B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621" t="62218" r="9640" b="36587"/>
            <a:stretch/>
          </p:blipFill>
          <p:spPr bwMode="auto">
            <a:xfrm>
              <a:off x="-11019809" y="2635427"/>
              <a:ext cx="6938559" cy="711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4EF2F085-FE68-45DF-A655-79DC8445B4C1}"/>
              </a:ext>
            </a:extLst>
          </p:cNvPr>
          <p:cNvSpPr/>
          <p:nvPr/>
        </p:nvSpPr>
        <p:spPr>
          <a:xfrm>
            <a:off x="696687" y="1"/>
            <a:ext cx="406400" cy="1141513"/>
          </a:xfrm>
          <a:prstGeom prst="rect">
            <a:avLst/>
          </a:prstGeom>
          <a:solidFill>
            <a:srgbClr val="FF98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5CD415-264E-43D6-8785-810173183FEB}"/>
              </a:ext>
            </a:extLst>
          </p:cNvPr>
          <p:cNvSpPr txBox="1"/>
          <p:nvPr/>
        </p:nvSpPr>
        <p:spPr>
          <a:xfrm>
            <a:off x="1103087" y="511315"/>
            <a:ext cx="63343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요약통계 </a:t>
            </a:r>
            <a:r>
              <a:rPr lang="en-US" altLang="ko-KR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– </a:t>
            </a:r>
            <a:r>
              <a:rPr lang="ko-KR" altLang="en-US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이용자수 변화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608A7B-2923-4B73-B6BD-E934F73686E8}"/>
              </a:ext>
            </a:extLst>
          </p:cNvPr>
          <p:cNvSpPr txBox="1"/>
          <p:nvPr/>
        </p:nvSpPr>
        <p:spPr>
          <a:xfrm>
            <a:off x="1103087" y="271047"/>
            <a:ext cx="63343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68514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04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분석 결과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C0F2CC-C563-4983-B1A3-6FEA9E66F30D}"/>
              </a:ext>
            </a:extLst>
          </p:cNvPr>
          <p:cNvSpPr txBox="1"/>
          <p:nvPr/>
        </p:nvSpPr>
        <p:spPr>
          <a:xfrm>
            <a:off x="618673" y="683568"/>
            <a:ext cx="562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1.</a:t>
            </a:r>
            <a:endParaRPr lang="ko-KR" altLang="en-US" sz="2400" b="1" dirty="0">
              <a:solidFill>
                <a:schemeClr val="bg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D1EDE17-6BF7-46EF-94CE-7C3BAA66554A}"/>
              </a:ext>
            </a:extLst>
          </p:cNvPr>
          <p:cNvSpPr/>
          <p:nvPr/>
        </p:nvSpPr>
        <p:spPr>
          <a:xfrm>
            <a:off x="8335449" y="3521996"/>
            <a:ext cx="268233" cy="160955"/>
          </a:xfrm>
          <a:prstGeom prst="rect">
            <a:avLst/>
          </a:prstGeom>
          <a:solidFill>
            <a:srgbClr val="1DB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21BFC88-BD8E-4A35-B4EC-3F80C4A17650}"/>
              </a:ext>
            </a:extLst>
          </p:cNvPr>
          <p:cNvSpPr txBox="1"/>
          <p:nvPr/>
        </p:nvSpPr>
        <p:spPr>
          <a:xfrm>
            <a:off x="8546328" y="3463973"/>
            <a:ext cx="5353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카페</a:t>
            </a:r>
            <a:endParaRPr lang="en-US" altLang="ko-KR" sz="12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4E3BC73-2B26-4126-A6BD-9B37976D6932}"/>
              </a:ext>
            </a:extLst>
          </p:cNvPr>
          <p:cNvSpPr txBox="1"/>
          <p:nvPr/>
        </p:nvSpPr>
        <p:spPr>
          <a:xfrm>
            <a:off x="8637827" y="2318843"/>
            <a:ext cx="5353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모텔</a:t>
            </a:r>
            <a:endParaRPr lang="en-US" altLang="ko-KR" sz="12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DBABE85-ECAD-4740-8E3F-66EE6217F8B9}"/>
              </a:ext>
            </a:extLst>
          </p:cNvPr>
          <p:cNvSpPr/>
          <p:nvPr/>
        </p:nvSpPr>
        <p:spPr>
          <a:xfrm>
            <a:off x="8369594" y="2376866"/>
            <a:ext cx="268233" cy="160955"/>
          </a:xfrm>
          <a:prstGeom prst="rect">
            <a:avLst/>
          </a:prstGeom>
          <a:solidFill>
            <a:srgbClr val="1F77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6AF87B8-2634-4E57-9BFA-B3C7F07E9F6A}"/>
              </a:ext>
            </a:extLst>
          </p:cNvPr>
          <p:cNvSpPr/>
          <p:nvPr/>
        </p:nvSpPr>
        <p:spPr>
          <a:xfrm>
            <a:off x="8369594" y="2128801"/>
            <a:ext cx="268233" cy="160955"/>
          </a:xfrm>
          <a:prstGeom prst="rect">
            <a:avLst/>
          </a:prstGeom>
          <a:solidFill>
            <a:srgbClr val="FF7F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109B840-2DA6-4E36-AE12-FAE3921B5D72}"/>
              </a:ext>
            </a:extLst>
          </p:cNvPr>
          <p:cNvSpPr/>
          <p:nvPr/>
        </p:nvSpPr>
        <p:spPr>
          <a:xfrm>
            <a:off x="8372696" y="1888158"/>
            <a:ext cx="265131" cy="160955"/>
          </a:xfrm>
          <a:prstGeom prst="rect">
            <a:avLst/>
          </a:prstGeom>
          <a:solidFill>
            <a:srgbClr val="2CA0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AB55B27-B791-4436-96BE-DCF2E4F08BB2}"/>
              </a:ext>
            </a:extLst>
          </p:cNvPr>
          <p:cNvSpPr txBox="1"/>
          <p:nvPr/>
        </p:nvSpPr>
        <p:spPr>
          <a:xfrm>
            <a:off x="8630514" y="1828988"/>
            <a:ext cx="5291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호텔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9E36CFA-D50A-4C00-B957-4D7BDF1FA624}"/>
              </a:ext>
            </a:extLst>
          </p:cNvPr>
          <p:cNvSpPr txBox="1"/>
          <p:nvPr/>
        </p:nvSpPr>
        <p:spPr>
          <a:xfrm>
            <a:off x="8637827" y="2079493"/>
            <a:ext cx="5353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콘도</a:t>
            </a:r>
            <a:endParaRPr lang="en-US" altLang="ko-KR" sz="12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495230F-749D-4566-9EB2-D1FD34826D0B}"/>
              </a:ext>
            </a:extLst>
          </p:cNvPr>
          <p:cNvSpPr/>
          <p:nvPr/>
        </p:nvSpPr>
        <p:spPr>
          <a:xfrm>
            <a:off x="8344173" y="5109046"/>
            <a:ext cx="268233" cy="160955"/>
          </a:xfrm>
          <a:prstGeom prst="rect">
            <a:avLst/>
          </a:prstGeom>
          <a:solidFill>
            <a:srgbClr val="E246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934CA8B-0CB6-4EA2-A707-134F3A619F30}"/>
              </a:ext>
            </a:extLst>
          </p:cNvPr>
          <p:cNvSpPr txBox="1"/>
          <p:nvPr/>
        </p:nvSpPr>
        <p:spPr>
          <a:xfrm>
            <a:off x="8604891" y="5045293"/>
            <a:ext cx="6647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음식점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FF55F989-6214-4072-9943-F924889E40D1}"/>
              </a:ext>
            </a:extLst>
          </p:cNvPr>
          <p:cNvSpPr/>
          <p:nvPr/>
        </p:nvSpPr>
        <p:spPr>
          <a:xfrm>
            <a:off x="3835528" y="1897608"/>
            <a:ext cx="366487" cy="4642708"/>
          </a:xfrm>
          <a:prstGeom prst="rect">
            <a:avLst/>
          </a:prstGeom>
          <a:solidFill>
            <a:srgbClr val="E24632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6FEE3D47-D8B1-4EC8-9ABF-9C54B1E128F4}"/>
              </a:ext>
            </a:extLst>
          </p:cNvPr>
          <p:cNvSpPr/>
          <p:nvPr/>
        </p:nvSpPr>
        <p:spPr>
          <a:xfrm>
            <a:off x="5742630" y="1673910"/>
            <a:ext cx="282933" cy="201294"/>
          </a:xfrm>
          <a:prstGeom prst="rect">
            <a:avLst/>
          </a:prstGeom>
          <a:solidFill>
            <a:srgbClr val="C00000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64C2E4D-2199-4C50-B621-166373EF9317}"/>
              </a:ext>
            </a:extLst>
          </p:cNvPr>
          <p:cNvSpPr txBox="1"/>
          <p:nvPr/>
        </p:nvSpPr>
        <p:spPr>
          <a:xfrm>
            <a:off x="5017936" y="1638796"/>
            <a:ext cx="11384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20</a:t>
            </a:r>
            <a:r>
              <a:rPr lang="ko-KR" altLang="en-US" sz="11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년 </a:t>
            </a:r>
            <a:r>
              <a:rPr lang="en-US" altLang="ko-KR" sz="11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12</a:t>
            </a:r>
            <a:r>
              <a:rPr lang="ko-KR" altLang="en-US" sz="11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월 급락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205BC35-A017-498F-B90A-DBED677AAA08}"/>
              </a:ext>
            </a:extLst>
          </p:cNvPr>
          <p:cNvSpPr/>
          <p:nvPr/>
        </p:nvSpPr>
        <p:spPr>
          <a:xfrm>
            <a:off x="5629738" y="1896002"/>
            <a:ext cx="366487" cy="4642708"/>
          </a:xfrm>
          <a:prstGeom prst="rect">
            <a:avLst/>
          </a:prstGeom>
          <a:solidFill>
            <a:srgbClr val="E24632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0481" name="그룹 20480">
            <a:extLst>
              <a:ext uri="{FF2B5EF4-FFF2-40B4-BE49-F238E27FC236}">
                <a16:creationId xmlns:a16="http://schemas.microsoft.com/office/drawing/2014/main" id="{DCCA9E68-46F1-49F9-B8E6-6242040E7A1D}"/>
              </a:ext>
            </a:extLst>
          </p:cNvPr>
          <p:cNvGrpSpPr/>
          <p:nvPr/>
        </p:nvGrpSpPr>
        <p:grpSpPr>
          <a:xfrm>
            <a:off x="6166758" y="1638796"/>
            <a:ext cx="1084591" cy="261610"/>
            <a:chOff x="6166758" y="1638796"/>
            <a:chExt cx="1084591" cy="261610"/>
          </a:xfrm>
        </p:grpSpPr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0CDDC652-8B68-406E-B917-45D629F56DAD}"/>
                </a:ext>
              </a:extLst>
            </p:cNvPr>
            <p:cNvSpPr/>
            <p:nvPr/>
          </p:nvSpPr>
          <p:spPr>
            <a:xfrm>
              <a:off x="6811557" y="1670267"/>
              <a:ext cx="282933" cy="201294"/>
            </a:xfrm>
            <a:prstGeom prst="rect">
              <a:avLst/>
            </a:prstGeom>
            <a:solidFill>
              <a:srgbClr val="1F77B4">
                <a:alpha val="4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691E90F8-863E-4B30-899F-0FDE0221CAEF}"/>
                </a:ext>
              </a:extLst>
            </p:cNvPr>
            <p:cNvSpPr txBox="1"/>
            <p:nvPr/>
          </p:nvSpPr>
          <p:spPr>
            <a:xfrm>
              <a:off x="6166758" y="1638796"/>
              <a:ext cx="108459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21</a:t>
              </a:r>
              <a:r>
                <a:rPr lang="ko-KR" altLang="en-US" sz="11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년 </a:t>
              </a:r>
              <a:r>
                <a:rPr lang="en-US" altLang="ko-KR" sz="11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3</a:t>
              </a:r>
              <a:r>
                <a:rPr lang="ko-KR" altLang="en-US" sz="11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월 회복</a:t>
              </a:r>
            </a:p>
          </p:txBody>
        </p:sp>
      </p:grp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2B5E67B5-3047-43F3-B1DA-3482B53FAE15}"/>
              </a:ext>
            </a:extLst>
          </p:cNvPr>
          <p:cNvSpPr/>
          <p:nvPr/>
        </p:nvSpPr>
        <p:spPr>
          <a:xfrm>
            <a:off x="6267217" y="1894396"/>
            <a:ext cx="366487" cy="4642708"/>
          </a:xfrm>
          <a:prstGeom prst="rect">
            <a:avLst/>
          </a:prstGeom>
          <a:solidFill>
            <a:srgbClr val="1F77B4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3BA42D99-84B0-40ED-A593-F3C530934E8A}"/>
              </a:ext>
            </a:extLst>
          </p:cNvPr>
          <p:cNvGrpSpPr/>
          <p:nvPr/>
        </p:nvGrpSpPr>
        <p:grpSpPr>
          <a:xfrm>
            <a:off x="10141269" y="2051432"/>
            <a:ext cx="1101232" cy="437551"/>
            <a:chOff x="10126969" y="2051432"/>
            <a:chExt cx="1101232" cy="437551"/>
          </a:xfrm>
        </p:grpSpPr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C0951E1E-61B8-44D4-B2A0-EBE9D927E47B}"/>
                </a:ext>
              </a:extLst>
            </p:cNvPr>
            <p:cNvGrpSpPr/>
            <p:nvPr/>
          </p:nvGrpSpPr>
          <p:grpSpPr>
            <a:xfrm>
              <a:off x="10126969" y="2051432"/>
              <a:ext cx="1101232" cy="261610"/>
              <a:chOff x="10126969" y="2051432"/>
              <a:chExt cx="1101232" cy="261610"/>
            </a:xfrm>
          </p:grpSpPr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D28E2B9B-7B7F-497B-A548-AAC505C902FD}"/>
                  </a:ext>
                </a:extLst>
              </p:cNvPr>
              <p:cNvSpPr/>
              <p:nvPr/>
            </p:nvSpPr>
            <p:spPr>
              <a:xfrm>
                <a:off x="10805422" y="2085819"/>
                <a:ext cx="298457" cy="179091"/>
              </a:xfrm>
              <a:prstGeom prst="rect">
                <a:avLst/>
              </a:prstGeom>
              <a:solidFill>
                <a:srgbClr val="1F77B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1657537C-68BC-4365-AA64-51620F298206}"/>
                  </a:ext>
                </a:extLst>
              </p:cNvPr>
              <p:cNvSpPr txBox="1"/>
              <p:nvPr/>
            </p:nvSpPr>
            <p:spPr>
              <a:xfrm>
                <a:off x="10126969" y="2051432"/>
                <a:ext cx="1101232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1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위기경보 </a:t>
                </a:r>
                <a:r>
                  <a:rPr lang="ko-KR" altLang="en-US" sz="11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관심</a:t>
                </a:r>
              </a:p>
            </p:txBody>
          </p:sp>
        </p:grpSp>
        <p:sp>
          <p:nvSpPr>
            <p:cNvPr id="45" name="이등변 삼각형 44">
              <a:extLst>
                <a:ext uri="{FF2B5EF4-FFF2-40B4-BE49-F238E27FC236}">
                  <a16:creationId xmlns:a16="http://schemas.microsoft.com/office/drawing/2014/main" id="{172F7F32-263E-43BB-A92D-8006592E03C8}"/>
                </a:ext>
              </a:extLst>
            </p:cNvPr>
            <p:cNvSpPr/>
            <p:nvPr/>
          </p:nvSpPr>
          <p:spPr>
            <a:xfrm rot="10800000">
              <a:off x="10588040" y="2334595"/>
              <a:ext cx="179090" cy="154388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C1E5DF27-3201-439C-B521-85900E1124C6}"/>
              </a:ext>
            </a:extLst>
          </p:cNvPr>
          <p:cNvGrpSpPr/>
          <p:nvPr/>
        </p:nvGrpSpPr>
        <p:grpSpPr>
          <a:xfrm>
            <a:off x="9910895" y="2588973"/>
            <a:ext cx="1561980" cy="437551"/>
            <a:chOff x="9896595" y="2541810"/>
            <a:chExt cx="1561980" cy="437551"/>
          </a:xfrm>
        </p:grpSpPr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378B2580-DC0A-46EE-A4B6-DF8F6BE7D082}"/>
                </a:ext>
              </a:extLst>
            </p:cNvPr>
            <p:cNvSpPr/>
            <p:nvPr/>
          </p:nvSpPr>
          <p:spPr>
            <a:xfrm>
              <a:off x="11048317" y="2576197"/>
              <a:ext cx="298457" cy="179091"/>
            </a:xfrm>
            <a:prstGeom prst="rect">
              <a:avLst/>
            </a:prstGeom>
            <a:solidFill>
              <a:srgbClr val="ECF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297BD489-B2B8-46F5-901F-2E6EAEF3E1CE}"/>
                </a:ext>
              </a:extLst>
            </p:cNvPr>
            <p:cNvSpPr txBox="1"/>
            <p:nvPr/>
          </p:nvSpPr>
          <p:spPr>
            <a:xfrm>
              <a:off x="9896595" y="2541810"/>
              <a:ext cx="156198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20.1.20 </a:t>
              </a:r>
              <a:r>
                <a:rPr lang="ko-KR" altLang="en-US" sz="11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위기경보 </a:t>
              </a:r>
              <a:r>
                <a:rPr lang="ko-KR" altLang="en-US" sz="11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주의</a:t>
              </a:r>
            </a:p>
          </p:txBody>
        </p:sp>
        <p:sp>
          <p:nvSpPr>
            <p:cNvPr id="65" name="이등변 삼각형 64">
              <a:extLst>
                <a:ext uri="{FF2B5EF4-FFF2-40B4-BE49-F238E27FC236}">
                  <a16:creationId xmlns:a16="http://schemas.microsoft.com/office/drawing/2014/main" id="{2AD0BC54-C054-420A-B0E4-CF69C6A1086F}"/>
                </a:ext>
              </a:extLst>
            </p:cNvPr>
            <p:cNvSpPr/>
            <p:nvPr/>
          </p:nvSpPr>
          <p:spPr>
            <a:xfrm rot="10800000">
              <a:off x="10588040" y="2824973"/>
              <a:ext cx="179090" cy="154388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E86878AC-0531-4B61-A43E-8D7687DD556C}"/>
              </a:ext>
            </a:extLst>
          </p:cNvPr>
          <p:cNvGrpSpPr/>
          <p:nvPr/>
        </p:nvGrpSpPr>
        <p:grpSpPr>
          <a:xfrm>
            <a:off x="9910895" y="3126514"/>
            <a:ext cx="1561980" cy="437551"/>
            <a:chOff x="9896595" y="3108504"/>
            <a:chExt cx="1561980" cy="437551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FFE105F9-B762-4C9A-93DC-AD5823DE4AF6}"/>
                </a:ext>
              </a:extLst>
            </p:cNvPr>
            <p:cNvSpPr/>
            <p:nvPr/>
          </p:nvSpPr>
          <p:spPr>
            <a:xfrm>
              <a:off x="11048317" y="3142891"/>
              <a:ext cx="298457" cy="179091"/>
            </a:xfrm>
            <a:prstGeom prst="rect">
              <a:avLst/>
            </a:prstGeom>
            <a:solidFill>
              <a:srgbClr val="FF98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33756DC1-70E3-4E4C-8D3D-E3498072644B}"/>
                </a:ext>
              </a:extLst>
            </p:cNvPr>
            <p:cNvSpPr txBox="1"/>
            <p:nvPr/>
          </p:nvSpPr>
          <p:spPr>
            <a:xfrm>
              <a:off x="9896595" y="3108504"/>
              <a:ext cx="156198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20.1.27 </a:t>
              </a:r>
              <a:r>
                <a:rPr lang="ko-KR" altLang="en-US" sz="11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위기경보 </a:t>
              </a:r>
              <a:r>
                <a:rPr lang="ko-KR" altLang="en-US" sz="11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경계</a:t>
              </a:r>
            </a:p>
          </p:txBody>
        </p:sp>
        <p:sp>
          <p:nvSpPr>
            <p:cNvPr id="72" name="이등변 삼각형 71">
              <a:extLst>
                <a:ext uri="{FF2B5EF4-FFF2-40B4-BE49-F238E27FC236}">
                  <a16:creationId xmlns:a16="http://schemas.microsoft.com/office/drawing/2014/main" id="{98BD766D-0FBE-460D-876C-CD2D2B6BC39D}"/>
                </a:ext>
              </a:extLst>
            </p:cNvPr>
            <p:cNvSpPr/>
            <p:nvPr/>
          </p:nvSpPr>
          <p:spPr>
            <a:xfrm rot="10800000">
              <a:off x="10588040" y="3391667"/>
              <a:ext cx="179090" cy="154388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4227FF1A-F4D8-4050-9B1A-4BFE99CDB2BC}"/>
              </a:ext>
            </a:extLst>
          </p:cNvPr>
          <p:cNvSpPr/>
          <p:nvPr/>
        </p:nvSpPr>
        <p:spPr>
          <a:xfrm>
            <a:off x="11086112" y="3699712"/>
            <a:ext cx="298457" cy="17909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70D4AD8E-F4A0-4C69-8BBA-FE4F7292A14F}"/>
              </a:ext>
            </a:extLst>
          </p:cNvPr>
          <p:cNvSpPr txBox="1"/>
          <p:nvPr/>
        </p:nvSpPr>
        <p:spPr>
          <a:xfrm>
            <a:off x="9910895" y="3664055"/>
            <a:ext cx="15619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20.2.23</a:t>
            </a: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위기경보 </a:t>
            </a:r>
            <a:r>
              <a:rPr lang="ko-KR" altLang="en-US" sz="11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심각</a:t>
            </a:r>
          </a:p>
        </p:txBody>
      </p:sp>
      <p:sp>
        <p:nvSpPr>
          <p:cNvPr id="76" name="이등변 삼각형 75">
            <a:extLst>
              <a:ext uri="{FF2B5EF4-FFF2-40B4-BE49-F238E27FC236}">
                <a16:creationId xmlns:a16="http://schemas.microsoft.com/office/drawing/2014/main" id="{2EF2A3A2-32E7-4A11-80E9-49EFBD74AAE1}"/>
              </a:ext>
            </a:extLst>
          </p:cNvPr>
          <p:cNvSpPr/>
          <p:nvPr/>
        </p:nvSpPr>
        <p:spPr>
          <a:xfrm rot="10800000">
            <a:off x="10602340" y="3947218"/>
            <a:ext cx="179090" cy="154388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891BD758-5B70-4944-B6E9-2B9AFFDCF643}"/>
              </a:ext>
            </a:extLst>
          </p:cNvPr>
          <p:cNvGrpSpPr/>
          <p:nvPr/>
        </p:nvGrpSpPr>
        <p:grpSpPr>
          <a:xfrm>
            <a:off x="9488181" y="4201596"/>
            <a:ext cx="2407408" cy="437551"/>
            <a:chOff x="9488181" y="4158114"/>
            <a:chExt cx="2407408" cy="437551"/>
          </a:xfrm>
        </p:grpSpPr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32B58A31-40FB-4147-8220-C770C9C1FE99}"/>
                </a:ext>
              </a:extLst>
            </p:cNvPr>
            <p:cNvSpPr txBox="1"/>
            <p:nvPr/>
          </p:nvSpPr>
          <p:spPr>
            <a:xfrm>
              <a:off x="9488181" y="4158114"/>
              <a:ext cx="240740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20.12.23</a:t>
              </a:r>
              <a:r>
                <a:rPr lang="en-US" altLang="ko-KR" sz="11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 </a:t>
              </a:r>
              <a:r>
                <a:rPr lang="ko-KR" altLang="en-US" sz="11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사회적 거리두기 의무 시행</a:t>
              </a:r>
              <a:endParaRPr lang="ko-KR" altLang="en-US" sz="11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89" name="이등변 삼각형 88">
              <a:extLst>
                <a:ext uri="{FF2B5EF4-FFF2-40B4-BE49-F238E27FC236}">
                  <a16:creationId xmlns:a16="http://schemas.microsoft.com/office/drawing/2014/main" id="{30EB0AFD-127A-41BE-A0F1-571E97CAD616}"/>
                </a:ext>
              </a:extLst>
            </p:cNvPr>
            <p:cNvSpPr/>
            <p:nvPr/>
          </p:nvSpPr>
          <p:spPr>
            <a:xfrm rot="10800000">
              <a:off x="10602340" y="4441277"/>
              <a:ext cx="179090" cy="154388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2" name="TextBox 91">
            <a:extLst>
              <a:ext uri="{FF2B5EF4-FFF2-40B4-BE49-F238E27FC236}">
                <a16:creationId xmlns:a16="http://schemas.microsoft.com/office/drawing/2014/main" id="{75A903E4-1A26-405A-967F-C21A6C7CAD69}"/>
              </a:ext>
            </a:extLst>
          </p:cNvPr>
          <p:cNvSpPr txBox="1"/>
          <p:nvPr/>
        </p:nvSpPr>
        <p:spPr>
          <a:xfrm>
            <a:off x="9910895" y="4739137"/>
            <a:ext cx="15619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21.2.26 </a:t>
            </a:r>
            <a:r>
              <a:rPr lang="ko-KR" altLang="en-US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백신접종 실시</a:t>
            </a:r>
            <a:endParaRPr lang="ko-KR" altLang="en-US" sz="1100" b="1" dirty="0">
              <a:solidFill>
                <a:schemeClr val="bg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20485" name="그룹 20484">
            <a:extLst>
              <a:ext uri="{FF2B5EF4-FFF2-40B4-BE49-F238E27FC236}">
                <a16:creationId xmlns:a16="http://schemas.microsoft.com/office/drawing/2014/main" id="{2720F36E-F960-47C5-9EF0-B695EF4DED36}"/>
              </a:ext>
            </a:extLst>
          </p:cNvPr>
          <p:cNvGrpSpPr/>
          <p:nvPr/>
        </p:nvGrpSpPr>
        <p:grpSpPr>
          <a:xfrm>
            <a:off x="3480881" y="1638796"/>
            <a:ext cx="1084591" cy="261610"/>
            <a:chOff x="3480881" y="1638796"/>
            <a:chExt cx="1084591" cy="261610"/>
          </a:xfrm>
        </p:grpSpPr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0F8B03D2-573A-4C4F-8BA0-4E14657A898E}"/>
                </a:ext>
              </a:extLst>
            </p:cNvPr>
            <p:cNvSpPr/>
            <p:nvPr/>
          </p:nvSpPr>
          <p:spPr>
            <a:xfrm>
              <a:off x="4167984" y="1663246"/>
              <a:ext cx="282933" cy="201294"/>
            </a:xfrm>
            <a:prstGeom prst="rect">
              <a:avLst/>
            </a:prstGeom>
            <a:solidFill>
              <a:srgbClr val="C00000">
                <a:alpha val="4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6D7C269-B848-4646-95C9-DF492129A959}"/>
                </a:ext>
              </a:extLst>
            </p:cNvPr>
            <p:cNvSpPr txBox="1"/>
            <p:nvPr/>
          </p:nvSpPr>
          <p:spPr>
            <a:xfrm>
              <a:off x="3480881" y="1638796"/>
              <a:ext cx="108459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20</a:t>
              </a:r>
              <a:r>
                <a:rPr lang="ko-KR" altLang="en-US" sz="11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년 </a:t>
              </a:r>
              <a:r>
                <a:rPr lang="en-US" altLang="ko-KR" sz="11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2</a:t>
              </a:r>
              <a:r>
                <a:rPr lang="ko-KR" altLang="en-US" sz="11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월 급락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7B0AE39F-2392-43E7-A58B-9D7834703563}"/>
              </a:ext>
            </a:extLst>
          </p:cNvPr>
          <p:cNvGrpSpPr/>
          <p:nvPr/>
        </p:nvGrpSpPr>
        <p:grpSpPr>
          <a:xfrm>
            <a:off x="688477" y="1275589"/>
            <a:ext cx="3058023" cy="511200"/>
            <a:chOff x="688477" y="1275589"/>
            <a:chExt cx="3058023" cy="511200"/>
          </a:xfrm>
        </p:grpSpPr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0427A66C-B4E1-44E4-B5DD-9099BE80B84A}"/>
                </a:ext>
              </a:extLst>
            </p:cNvPr>
            <p:cNvSpPr/>
            <p:nvPr/>
          </p:nvSpPr>
          <p:spPr>
            <a:xfrm>
              <a:off x="707053" y="1294165"/>
              <a:ext cx="474048" cy="474048"/>
            </a:xfrm>
            <a:prstGeom prst="ellipse">
              <a:avLst/>
            </a:prstGeom>
            <a:solidFill>
              <a:srgbClr val="FF98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01E02453-21DB-4D84-9512-25DEB3AD224C}"/>
                </a:ext>
              </a:extLst>
            </p:cNvPr>
            <p:cNvSpPr/>
            <p:nvPr/>
          </p:nvSpPr>
          <p:spPr>
            <a:xfrm>
              <a:off x="1162967" y="1400928"/>
              <a:ext cx="2583533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1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월별 이용자 수의 변화 </a:t>
              </a:r>
              <a:r>
                <a:rPr lang="en-US" altLang="ko-KR" sz="11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- </a:t>
              </a:r>
              <a:r>
                <a:rPr lang="ko-KR" altLang="en-US" sz="11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요약통계</a:t>
              </a:r>
              <a:endParaRPr lang="en-US" altLang="ko-KR" sz="11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58" name="그림 57">
              <a:hlinkClick r:id="rId3"/>
              <a:extLst>
                <a:ext uri="{FF2B5EF4-FFF2-40B4-BE49-F238E27FC236}">
                  <a16:creationId xmlns:a16="http://schemas.microsoft.com/office/drawing/2014/main" id="{60BF8AE0-F514-41C7-B29E-759E5E0E559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8477" y="1275589"/>
              <a:ext cx="511200" cy="511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706988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4EF2F085-FE68-45DF-A655-79DC8445B4C1}"/>
              </a:ext>
            </a:extLst>
          </p:cNvPr>
          <p:cNvSpPr/>
          <p:nvPr/>
        </p:nvSpPr>
        <p:spPr>
          <a:xfrm>
            <a:off x="696687" y="1"/>
            <a:ext cx="406400" cy="1141513"/>
          </a:xfrm>
          <a:prstGeom prst="rect">
            <a:avLst/>
          </a:prstGeom>
          <a:solidFill>
            <a:srgbClr val="FF98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5CD415-264E-43D6-8785-810173183FEB}"/>
              </a:ext>
            </a:extLst>
          </p:cNvPr>
          <p:cNvSpPr txBox="1"/>
          <p:nvPr/>
        </p:nvSpPr>
        <p:spPr>
          <a:xfrm>
            <a:off x="1103087" y="511315"/>
            <a:ext cx="63343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요약통계 </a:t>
            </a:r>
            <a:r>
              <a:rPr lang="en-US" altLang="ko-KR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– </a:t>
            </a:r>
            <a:r>
              <a:rPr lang="ko-KR" altLang="en-US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이용금액 변화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608A7B-2923-4B73-B6BD-E934F73686E8}"/>
              </a:ext>
            </a:extLst>
          </p:cNvPr>
          <p:cNvSpPr txBox="1"/>
          <p:nvPr/>
        </p:nvSpPr>
        <p:spPr>
          <a:xfrm>
            <a:off x="1103087" y="271047"/>
            <a:ext cx="63343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68514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04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분석 결과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C0F2CC-C563-4983-B1A3-6FEA9E66F30D}"/>
              </a:ext>
            </a:extLst>
          </p:cNvPr>
          <p:cNvSpPr txBox="1"/>
          <p:nvPr/>
        </p:nvSpPr>
        <p:spPr>
          <a:xfrm>
            <a:off x="618673" y="683568"/>
            <a:ext cx="562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2.</a:t>
            </a:r>
            <a:endParaRPr lang="ko-KR" altLang="en-US" sz="2400" b="1" dirty="0">
              <a:solidFill>
                <a:schemeClr val="bg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9F181924-B822-434A-8137-EB8E0A922D03}"/>
              </a:ext>
            </a:extLst>
          </p:cNvPr>
          <p:cNvGrpSpPr/>
          <p:nvPr/>
        </p:nvGrpSpPr>
        <p:grpSpPr>
          <a:xfrm>
            <a:off x="1172492" y="1811192"/>
            <a:ext cx="7162603" cy="4820665"/>
            <a:chOff x="-10274300" y="2418905"/>
            <a:chExt cx="9245600" cy="6222591"/>
          </a:xfrm>
        </p:grpSpPr>
        <p:pic>
          <p:nvPicPr>
            <p:cNvPr id="27" name="Picture 7" descr="https://lh7-us.googleusercontent.com/_kbDZWsTCs6rzSsWm805OLgyFUseEzTArL_Gj6JBy1XpT8v4GscORUyfII_5NXbWhcN3-ZwSsJDQ5Fcxx4D9-6_MIJ-eGr6akzGaf5Q95cBoHPo52OfbO9Zy0ChzZNdTzPxhONHG=s2048">
              <a:extLst>
                <a:ext uri="{FF2B5EF4-FFF2-40B4-BE49-F238E27FC236}">
                  <a16:creationId xmlns:a16="http://schemas.microsoft.com/office/drawing/2014/main" id="{53561A60-8B1D-4DE2-8D77-174DB7CA909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734" t="10650" r="9841" b="9141"/>
            <a:stretch/>
          </p:blipFill>
          <p:spPr bwMode="auto">
            <a:xfrm>
              <a:off x="-10274300" y="2418905"/>
              <a:ext cx="9245600" cy="62225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7" descr="https://lh7-us.googleusercontent.com/_kbDZWsTCs6rzSsWm805OLgyFUseEzTArL_Gj6JBy1XpT8v4GscORUyfII_5NXbWhcN3-ZwSsJDQ5Fcxx4D9-6_MIJ-eGr6akzGaf5Q95cBoHPo52OfbO9Zy0ChzZNdTzPxhONHG=s2048">
              <a:extLst>
                <a:ext uri="{FF2B5EF4-FFF2-40B4-BE49-F238E27FC236}">
                  <a16:creationId xmlns:a16="http://schemas.microsoft.com/office/drawing/2014/main" id="{6BB6B7A8-0354-4FC9-B827-51EA856FD51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86" t="12526" r="13535" b="65353"/>
            <a:stretch/>
          </p:blipFill>
          <p:spPr bwMode="auto">
            <a:xfrm>
              <a:off x="-10044078" y="2570934"/>
              <a:ext cx="8978900" cy="17161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7" descr="https://lh7-us.googleusercontent.com/_kbDZWsTCs6rzSsWm805OLgyFUseEzTArL_Gj6JBy1XpT8v4GscORUyfII_5NXbWhcN3-ZwSsJDQ5Fcxx4D9-6_MIJ-eGr6akzGaf5Q95cBoHPo52OfbO9Zy0ChzZNdTzPxhONHG=s2048">
              <a:extLst>
                <a:ext uri="{FF2B5EF4-FFF2-40B4-BE49-F238E27FC236}">
                  <a16:creationId xmlns:a16="http://schemas.microsoft.com/office/drawing/2014/main" id="{31B5FE63-29A6-4C2A-A3B6-4A841D8CB4A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641" t="62222" r="10225" b="36632"/>
            <a:stretch/>
          </p:blipFill>
          <p:spPr bwMode="auto">
            <a:xfrm>
              <a:off x="-10044078" y="4287066"/>
              <a:ext cx="8978900" cy="88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5476FDA5-5405-4350-AA44-35FB7A0C99C2}"/>
              </a:ext>
            </a:extLst>
          </p:cNvPr>
          <p:cNvSpPr/>
          <p:nvPr/>
        </p:nvSpPr>
        <p:spPr>
          <a:xfrm>
            <a:off x="8335449" y="3521996"/>
            <a:ext cx="268233" cy="160955"/>
          </a:xfrm>
          <a:prstGeom prst="rect">
            <a:avLst/>
          </a:prstGeom>
          <a:solidFill>
            <a:srgbClr val="1DB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4AC0A9B-FB7B-4652-9D15-24629F976EEB}"/>
              </a:ext>
            </a:extLst>
          </p:cNvPr>
          <p:cNvSpPr txBox="1"/>
          <p:nvPr/>
        </p:nvSpPr>
        <p:spPr>
          <a:xfrm>
            <a:off x="8546328" y="3463973"/>
            <a:ext cx="5353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카페</a:t>
            </a:r>
            <a:endParaRPr lang="en-US" altLang="ko-KR" sz="12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F4956F3-6243-4452-8939-63C9CE58EDC5}"/>
              </a:ext>
            </a:extLst>
          </p:cNvPr>
          <p:cNvSpPr txBox="1"/>
          <p:nvPr/>
        </p:nvSpPr>
        <p:spPr>
          <a:xfrm>
            <a:off x="8637827" y="2318843"/>
            <a:ext cx="5353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모텔</a:t>
            </a:r>
            <a:endParaRPr lang="en-US" altLang="ko-KR" sz="12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097F8C71-5469-445B-B604-01CF3486223C}"/>
              </a:ext>
            </a:extLst>
          </p:cNvPr>
          <p:cNvSpPr/>
          <p:nvPr/>
        </p:nvSpPr>
        <p:spPr>
          <a:xfrm>
            <a:off x="8369594" y="2376866"/>
            <a:ext cx="268233" cy="160955"/>
          </a:xfrm>
          <a:prstGeom prst="rect">
            <a:avLst/>
          </a:prstGeom>
          <a:solidFill>
            <a:srgbClr val="1F77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8B4287F3-D95C-43AC-89C8-F2CE2E562B23}"/>
              </a:ext>
            </a:extLst>
          </p:cNvPr>
          <p:cNvSpPr/>
          <p:nvPr/>
        </p:nvSpPr>
        <p:spPr>
          <a:xfrm>
            <a:off x="8369594" y="2128801"/>
            <a:ext cx="268233" cy="160955"/>
          </a:xfrm>
          <a:prstGeom prst="rect">
            <a:avLst/>
          </a:prstGeom>
          <a:solidFill>
            <a:srgbClr val="FF7F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34D86029-F4AF-41AA-8167-4953FB071162}"/>
              </a:ext>
            </a:extLst>
          </p:cNvPr>
          <p:cNvSpPr/>
          <p:nvPr/>
        </p:nvSpPr>
        <p:spPr>
          <a:xfrm>
            <a:off x="8372696" y="1888158"/>
            <a:ext cx="265131" cy="160955"/>
          </a:xfrm>
          <a:prstGeom prst="rect">
            <a:avLst/>
          </a:prstGeom>
          <a:solidFill>
            <a:srgbClr val="2CA0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24F6B16-67DF-4276-985F-ECDFB4485215}"/>
              </a:ext>
            </a:extLst>
          </p:cNvPr>
          <p:cNvSpPr txBox="1"/>
          <p:nvPr/>
        </p:nvSpPr>
        <p:spPr>
          <a:xfrm>
            <a:off x="8630514" y="1828988"/>
            <a:ext cx="5291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호텔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2895F1A-D440-4B0F-8AF2-47B955F017C7}"/>
              </a:ext>
            </a:extLst>
          </p:cNvPr>
          <p:cNvSpPr txBox="1"/>
          <p:nvPr/>
        </p:nvSpPr>
        <p:spPr>
          <a:xfrm>
            <a:off x="8637827" y="2079493"/>
            <a:ext cx="5353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콘도</a:t>
            </a:r>
            <a:endParaRPr lang="en-US" altLang="ko-KR" sz="12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925E5D14-5170-46DC-894C-F37E14DCBB62}"/>
              </a:ext>
            </a:extLst>
          </p:cNvPr>
          <p:cNvSpPr/>
          <p:nvPr/>
        </p:nvSpPr>
        <p:spPr>
          <a:xfrm>
            <a:off x="8344173" y="5109046"/>
            <a:ext cx="268233" cy="160955"/>
          </a:xfrm>
          <a:prstGeom prst="rect">
            <a:avLst/>
          </a:prstGeom>
          <a:solidFill>
            <a:srgbClr val="E246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0E6D199-F56B-48B0-83BC-FFDB6F11695D}"/>
              </a:ext>
            </a:extLst>
          </p:cNvPr>
          <p:cNvSpPr txBox="1"/>
          <p:nvPr/>
        </p:nvSpPr>
        <p:spPr>
          <a:xfrm>
            <a:off x="8604891" y="5045293"/>
            <a:ext cx="6647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음식점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FC733B16-B13B-4D13-BE9C-61372B3F4929}"/>
              </a:ext>
            </a:extLst>
          </p:cNvPr>
          <p:cNvSpPr/>
          <p:nvPr/>
        </p:nvSpPr>
        <p:spPr>
          <a:xfrm>
            <a:off x="10014193" y="4750801"/>
            <a:ext cx="520576" cy="249946"/>
          </a:xfrm>
          <a:prstGeom prst="rect">
            <a:avLst/>
          </a:prstGeom>
          <a:solidFill>
            <a:srgbClr val="1F77B4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D4A6A5E1-E9FE-47D6-95BF-9335AC330F33}"/>
              </a:ext>
            </a:extLst>
          </p:cNvPr>
          <p:cNvSpPr/>
          <p:nvPr/>
        </p:nvSpPr>
        <p:spPr>
          <a:xfrm>
            <a:off x="9611562" y="4210879"/>
            <a:ext cx="618288" cy="249946"/>
          </a:xfrm>
          <a:prstGeom prst="rect">
            <a:avLst/>
          </a:prstGeom>
          <a:solidFill>
            <a:srgbClr val="E24632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7C4A8692-699A-4738-88B7-263AACADF861}"/>
              </a:ext>
            </a:extLst>
          </p:cNvPr>
          <p:cNvSpPr/>
          <p:nvPr/>
        </p:nvSpPr>
        <p:spPr>
          <a:xfrm>
            <a:off x="10007844" y="3675718"/>
            <a:ext cx="520575" cy="249946"/>
          </a:xfrm>
          <a:prstGeom prst="rect">
            <a:avLst/>
          </a:prstGeom>
          <a:solidFill>
            <a:srgbClr val="E24632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67BD5B4F-354C-4417-899A-93F7F8883DAF}"/>
              </a:ext>
            </a:extLst>
          </p:cNvPr>
          <p:cNvGrpSpPr/>
          <p:nvPr/>
        </p:nvGrpSpPr>
        <p:grpSpPr>
          <a:xfrm>
            <a:off x="10141269" y="2051432"/>
            <a:ext cx="1101232" cy="437551"/>
            <a:chOff x="10126969" y="2051432"/>
            <a:chExt cx="1101232" cy="437551"/>
          </a:xfrm>
        </p:grpSpPr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50E93268-FF04-4F55-9ADB-4858020E3A84}"/>
                </a:ext>
              </a:extLst>
            </p:cNvPr>
            <p:cNvGrpSpPr/>
            <p:nvPr/>
          </p:nvGrpSpPr>
          <p:grpSpPr>
            <a:xfrm>
              <a:off x="10126969" y="2051432"/>
              <a:ext cx="1101232" cy="261610"/>
              <a:chOff x="10126969" y="2051432"/>
              <a:chExt cx="1101232" cy="261610"/>
            </a:xfrm>
          </p:grpSpPr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E65FBDE1-9FA3-4604-85C8-922CCDAD3461}"/>
                  </a:ext>
                </a:extLst>
              </p:cNvPr>
              <p:cNvSpPr/>
              <p:nvPr/>
            </p:nvSpPr>
            <p:spPr>
              <a:xfrm>
                <a:off x="10805422" y="2085819"/>
                <a:ext cx="298457" cy="179091"/>
              </a:xfrm>
              <a:prstGeom prst="rect">
                <a:avLst/>
              </a:prstGeom>
              <a:solidFill>
                <a:srgbClr val="1F77B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9A50D147-DA57-4E91-89C0-922B0F8C326E}"/>
                  </a:ext>
                </a:extLst>
              </p:cNvPr>
              <p:cNvSpPr txBox="1"/>
              <p:nvPr/>
            </p:nvSpPr>
            <p:spPr>
              <a:xfrm>
                <a:off x="10126969" y="2051432"/>
                <a:ext cx="1101232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1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위기경보 </a:t>
                </a:r>
                <a:r>
                  <a:rPr lang="ko-KR" altLang="en-US" sz="11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관심</a:t>
                </a:r>
              </a:p>
            </p:txBody>
          </p:sp>
        </p:grpSp>
        <p:sp>
          <p:nvSpPr>
            <p:cNvPr id="51" name="이등변 삼각형 50">
              <a:extLst>
                <a:ext uri="{FF2B5EF4-FFF2-40B4-BE49-F238E27FC236}">
                  <a16:creationId xmlns:a16="http://schemas.microsoft.com/office/drawing/2014/main" id="{93F1C06B-AB61-4AE2-B1DA-7152D92C20D8}"/>
                </a:ext>
              </a:extLst>
            </p:cNvPr>
            <p:cNvSpPr/>
            <p:nvPr/>
          </p:nvSpPr>
          <p:spPr>
            <a:xfrm rot="10800000">
              <a:off x="10588040" y="2334595"/>
              <a:ext cx="179090" cy="154388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4B55EAB8-5940-44DA-A917-AF3E39E5C63C}"/>
              </a:ext>
            </a:extLst>
          </p:cNvPr>
          <p:cNvGrpSpPr/>
          <p:nvPr/>
        </p:nvGrpSpPr>
        <p:grpSpPr>
          <a:xfrm>
            <a:off x="9910895" y="2588973"/>
            <a:ext cx="1561980" cy="437551"/>
            <a:chOff x="9896595" y="2541810"/>
            <a:chExt cx="1561980" cy="437551"/>
          </a:xfrm>
        </p:grpSpPr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0CD9588B-E438-4442-9D48-AB591F0D3EF5}"/>
                </a:ext>
              </a:extLst>
            </p:cNvPr>
            <p:cNvSpPr/>
            <p:nvPr/>
          </p:nvSpPr>
          <p:spPr>
            <a:xfrm>
              <a:off x="11048317" y="2576197"/>
              <a:ext cx="298457" cy="179091"/>
            </a:xfrm>
            <a:prstGeom prst="rect">
              <a:avLst/>
            </a:prstGeom>
            <a:solidFill>
              <a:srgbClr val="ECF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7B30C6E7-1DF3-40AD-9206-2C7B43BE8448}"/>
                </a:ext>
              </a:extLst>
            </p:cNvPr>
            <p:cNvSpPr txBox="1"/>
            <p:nvPr/>
          </p:nvSpPr>
          <p:spPr>
            <a:xfrm>
              <a:off x="9896595" y="2541810"/>
              <a:ext cx="156198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20.1.20 </a:t>
              </a:r>
              <a:r>
                <a:rPr lang="ko-KR" altLang="en-US" sz="11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위기경보 </a:t>
              </a:r>
              <a:r>
                <a:rPr lang="ko-KR" altLang="en-US" sz="11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주의</a:t>
              </a:r>
            </a:p>
          </p:txBody>
        </p:sp>
        <p:sp>
          <p:nvSpPr>
            <p:cNvPr id="57" name="이등변 삼각형 56">
              <a:extLst>
                <a:ext uri="{FF2B5EF4-FFF2-40B4-BE49-F238E27FC236}">
                  <a16:creationId xmlns:a16="http://schemas.microsoft.com/office/drawing/2014/main" id="{6BDD0CD5-7A2B-450A-B2BF-B9B0F8D62B3B}"/>
                </a:ext>
              </a:extLst>
            </p:cNvPr>
            <p:cNvSpPr/>
            <p:nvPr/>
          </p:nvSpPr>
          <p:spPr>
            <a:xfrm rot="10800000">
              <a:off x="10588040" y="2824973"/>
              <a:ext cx="179090" cy="154388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8F6A382F-D4C7-4E0B-8065-D22BF1431C08}"/>
              </a:ext>
            </a:extLst>
          </p:cNvPr>
          <p:cNvGrpSpPr/>
          <p:nvPr/>
        </p:nvGrpSpPr>
        <p:grpSpPr>
          <a:xfrm>
            <a:off x="9910895" y="3126514"/>
            <a:ext cx="1561980" cy="437551"/>
            <a:chOff x="9896595" y="3108504"/>
            <a:chExt cx="1561980" cy="437551"/>
          </a:xfrm>
        </p:grpSpPr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B0E86B94-2A73-4D0B-818E-B1008499C403}"/>
                </a:ext>
              </a:extLst>
            </p:cNvPr>
            <p:cNvSpPr/>
            <p:nvPr/>
          </p:nvSpPr>
          <p:spPr>
            <a:xfrm>
              <a:off x="11048317" y="3142891"/>
              <a:ext cx="298457" cy="179091"/>
            </a:xfrm>
            <a:prstGeom prst="rect">
              <a:avLst/>
            </a:prstGeom>
            <a:solidFill>
              <a:srgbClr val="FF98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C82B11FD-6B8F-4130-999B-E05A7657931D}"/>
                </a:ext>
              </a:extLst>
            </p:cNvPr>
            <p:cNvSpPr txBox="1"/>
            <p:nvPr/>
          </p:nvSpPr>
          <p:spPr>
            <a:xfrm>
              <a:off x="9896595" y="3108504"/>
              <a:ext cx="156198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20.1.27 </a:t>
              </a:r>
              <a:r>
                <a:rPr lang="ko-KR" altLang="en-US" sz="11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위기경보 </a:t>
              </a:r>
              <a:r>
                <a:rPr lang="ko-KR" altLang="en-US" sz="11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경계</a:t>
              </a:r>
            </a:p>
          </p:txBody>
        </p:sp>
        <p:sp>
          <p:nvSpPr>
            <p:cNvPr id="61" name="이등변 삼각형 60">
              <a:extLst>
                <a:ext uri="{FF2B5EF4-FFF2-40B4-BE49-F238E27FC236}">
                  <a16:creationId xmlns:a16="http://schemas.microsoft.com/office/drawing/2014/main" id="{8BB04980-9BBA-470C-9024-04CDBCE86C21}"/>
                </a:ext>
              </a:extLst>
            </p:cNvPr>
            <p:cNvSpPr/>
            <p:nvPr/>
          </p:nvSpPr>
          <p:spPr>
            <a:xfrm rot="10800000">
              <a:off x="10588040" y="3391667"/>
              <a:ext cx="179090" cy="154388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D282DE9C-00CC-44C5-8A33-9E6D33358CC1}"/>
              </a:ext>
            </a:extLst>
          </p:cNvPr>
          <p:cNvSpPr/>
          <p:nvPr/>
        </p:nvSpPr>
        <p:spPr>
          <a:xfrm>
            <a:off x="11086112" y="3699712"/>
            <a:ext cx="298457" cy="17909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AB2C2C2C-6FCF-4FED-A92B-411434026F96}"/>
              </a:ext>
            </a:extLst>
          </p:cNvPr>
          <p:cNvSpPr txBox="1"/>
          <p:nvPr/>
        </p:nvSpPr>
        <p:spPr>
          <a:xfrm>
            <a:off x="9910895" y="3664055"/>
            <a:ext cx="15619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20.2.23</a:t>
            </a: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위기경보 </a:t>
            </a:r>
            <a:r>
              <a:rPr lang="ko-KR" altLang="en-US" sz="11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심각</a:t>
            </a:r>
          </a:p>
        </p:txBody>
      </p:sp>
      <p:sp>
        <p:nvSpPr>
          <p:cNvPr id="64" name="이등변 삼각형 63">
            <a:extLst>
              <a:ext uri="{FF2B5EF4-FFF2-40B4-BE49-F238E27FC236}">
                <a16:creationId xmlns:a16="http://schemas.microsoft.com/office/drawing/2014/main" id="{49408D86-A69A-40CC-B353-90B5DB98FE3F}"/>
              </a:ext>
            </a:extLst>
          </p:cNvPr>
          <p:cNvSpPr/>
          <p:nvPr/>
        </p:nvSpPr>
        <p:spPr>
          <a:xfrm rot="10800000">
            <a:off x="10602340" y="3947218"/>
            <a:ext cx="179090" cy="154388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470000F1-91A8-4CD7-83B7-4040F1474133}"/>
              </a:ext>
            </a:extLst>
          </p:cNvPr>
          <p:cNvGrpSpPr/>
          <p:nvPr/>
        </p:nvGrpSpPr>
        <p:grpSpPr>
          <a:xfrm>
            <a:off x="9488181" y="4201596"/>
            <a:ext cx="2407408" cy="437551"/>
            <a:chOff x="9488181" y="4158114"/>
            <a:chExt cx="2407408" cy="437551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B62DF651-D0F5-4050-9FD9-94ABF8FE2FE6}"/>
                </a:ext>
              </a:extLst>
            </p:cNvPr>
            <p:cNvSpPr txBox="1"/>
            <p:nvPr/>
          </p:nvSpPr>
          <p:spPr>
            <a:xfrm>
              <a:off x="9488181" y="4158114"/>
              <a:ext cx="240740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20.12.23</a:t>
              </a:r>
              <a:r>
                <a:rPr lang="en-US" altLang="ko-KR" sz="11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 </a:t>
              </a:r>
              <a:r>
                <a:rPr lang="ko-KR" altLang="en-US" sz="11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사회적 거리두기 의무 시행</a:t>
              </a:r>
              <a:endParaRPr lang="ko-KR" altLang="en-US" sz="11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67" name="이등변 삼각형 66">
              <a:extLst>
                <a:ext uri="{FF2B5EF4-FFF2-40B4-BE49-F238E27FC236}">
                  <a16:creationId xmlns:a16="http://schemas.microsoft.com/office/drawing/2014/main" id="{4E0D1635-0D0F-44F3-9711-826D336178C2}"/>
                </a:ext>
              </a:extLst>
            </p:cNvPr>
            <p:cNvSpPr/>
            <p:nvPr/>
          </p:nvSpPr>
          <p:spPr>
            <a:xfrm rot="10800000">
              <a:off x="10602340" y="4441277"/>
              <a:ext cx="179090" cy="154388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A12F989E-5358-4C85-B037-4EF75FBE3F0D}"/>
              </a:ext>
            </a:extLst>
          </p:cNvPr>
          <p:cNvSpPr txBox="1"/>
          <p:nvPr/>
        </p:nvSpPr>
        <p:spPr>
          <a:xfrm>
            <a:off x="9910895" y="4739137"/>
            <a:ext cx="15619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21.2.26 </a:t>
            </a:r>
            <a:r>
              <a:rPr lang="ko-KR" altLang="en-US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백신접종 실시</a:t>
            </a:r>
            <a:endParaRPr lang="ko-KR" altLang="en-US" sz="1100" b="1" dirty="0">
              <a:solidFill>
                <a:schemeClr val="bg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C4C3FF74-CCA5-4DC3-972B-A5B3F755279A}"/>
              </a:ext>
            </a:extLst>
          </p:cNvPr>
          <p:cNvSpPr/>
          <p:nvPr/>
        </p:nvSpPr>
        <p:spPr>
          <a:xfrm>
            <a:off x="3835528" y="1897608"/>
            <a:ext cx="366487" cy="4642708"/>
          </a:xfrm>
          <a:prstGeom prst="rect">
            <a:avLst/>
          </a:prstGeom>
          <a:solidFill>
            <a:srgbClr val="E24632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55B6AEC2-A0DD-44B1-BFC5-290F99A63FB6}"/>
              </a:ext>
            </a:extLst>
          </p:cNvPr>
          <p:cNvSpPr/>
          <p:nvPr/>
        </p:nvSpPr>
        <p:spPr>
          <a:xfrm>
            <a:off x="5742630" y="1673910"/>
            <a:ext cx="282933" cy="201294"/>
          </a:xfrm>
          <a:prstGeom prst="rect">
            <a:avLst/>
          </a:prstGeom>
          <a:solidFill>
            <a:srgbClr val="C00000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91F13CE9-85E2-4462-91F6-0909CB3E7DB4}"/>
              </a:ext>
            </a:extLst>
          </p:cNvPr>
          <p:cNvSpPr txBox="1"/>
          <p:nvPr/>
        </p:nvSpPr>
        <p:spPr>
          <a:xfrm>
            <a:off x="5017936" y="1638796"/>
            <a:ext cx="11384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20</a:t>
            </a:r>
            <a:r>
              <a:rPr lang="ko-KR" altLang="en-US" sz="11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년 </a:t>
            </a:r>
            <a:r>
              <a:rPr lang="en-US" altLang="ko-KR" sz="11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12</a:t>
            </a:r>
            <a:r>
              <a:rPr lang="ko-KR" altLang="en-US" sz="11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월 급락</a:t>
            </a: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6C3F41BB-8DE2-4B86-863E-91CDE7B55464}"/>
              </a:ext>
            </a:extLst>
          </p:cNvPr>
          <p:cNvSpPr/>
          <p:nvPr/>
        </p:nvSpPr>
        <p:spPr>
          <a:xfrm>
            <a:off x="5629738" y="1896002"/>
            <a:ext cx="366487" cy="4642708"/>
          </a:xfrm>
          <a:prstGeom prst="rect">
            <a:avLst/>
          </a:prstGeom>
          <a:solidFill>
            <a:srgbClr val="E24632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C6A88028-FB2C-4D83-B4D1-EA144C78C2AB}"/>
              </a:ext>
            </a:extLst>
          </p:cNvPr>
          <p:cNvGrpSpPr/>
          <p:nvPr/>
        </p:nvGrpSpPr>
        <p:grpSpPr>
          <a:xfrm>
            <a:off x="6166758" y="1638796"/>
            <a:ext cx="1084591" cy="261610"/>
            <a:chOff x="6166758" y="1638796"/>
            <a:chExt cx="1084591" cy="261610"/>
          </a:xfrm>
        </p:grpSpPr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F22167EE-FA37-49F1-8EB1-007660A48622}"/>
                </a:ext>
              </a:extLst>
            </p:cNvPr>
            <p:cNvSpPr/>
            <p:nvPr/>
          </p:nvSpPr>
          <p:spPr>
            <a:xfrm>
              <a:off x="6811557" y="1670267"/>
              <a:ext cx="282933" cy="201294"/>
            </a:xfrm>
            <a:prstGeom prst="rect">
              <a:avLst/>
            </a:prstGeom>
            <a:solidFill>
              <a:srgbClr val="1F77B4">
                <a:alpha val="4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247E8101-F26D-432C-9904-001BE19CA9BB}"/>
                </a:ext>
              </a:extLst>
            </p:cNvPr>
            <p:cNvSpPr txBox="1"/>
            <p:nvPr/>
          </p:nvSpPr>
          <p:spPr>
            <a:xfrm>
              <a:off x="6166758" y="1638796"/>
              <a:ext cx="108459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21</a:t>
              </a:r>
              <a:r>
                <a:rPr lang="ko-KR" altLang="en-US" sz="11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년 </a:t>
              </a:r>
              <a:r>
                <a:rPr lang="en-US" altLang="ko-KR" sz="11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3</a:t>
              </a:r>
              <a:r>
                <a:rPr lang="ko-KR" altLang="en-US" sz="11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월 회복</a:t>
              </a:r>
            </a:p>
          </p:txBody>
        </p:sp>
      </p:grp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EF5C2872-1538-4D0B-AE68-BD79A26EEA93}"/>
              </a:ext>
            </a:extLst>
          </p:cNvPr>
          <p:cNvSpPr/>
          <p:nvPr/>
        </p:nvSpPr>
        <p:spPr>
          <a:xfrm>
            <a:off x="6267217" y="1894396"/>
            <a:ext cx="366487" cy="4642708"/>
          </a:xfrm>
          <a:prstGeom prst="rect">
            <a:avLst/>
          </a:prstGeom>
          <a:solidFill>
            <a:srgbClr val="1F77B4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92BF44B8-A256-4AD0-89EA-19556B99A939}"/>
              </a:ext>
            </a:extLst>
          </p:cNvPr>
          <p:cNvGrpSpPr/>
          <p:nvPr/>
        </p:nvGrpSpPr>
        <p:grpSpPr>
          <a:xfrm>
            <a:off x="3480881" y="1638796"/>
            <a:ext cx="1084591" cy="261610"/>
            <a:chOff x="3480881" y="1638796"/>
            <a:chExt cx="1084591" cy="261610"/>
          </a:xfrm>
        </p:grpSpPr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6F689623-AC58-4DEC-BF30-CA4FDF0D70A9}"/>
                </a:ext>
              </a:extLst>
            </p:cNvPr>
            <p:cNvSpPr/>
            <p:nvPr/>
          </p:nvSpPr>
          <p:spPr>
            <a:xfrm>
              <a:off x="4167984" y="1663246"/>
              <a:ext cx="282933" cy="201294"/>
            </a:xfrm>
            <a:prstGeom prst="rect">
              <a:avLst/>
            </a:prstGeom>
            <a:solidFill>
              <a:srgbClr val="C00000">
                <a:alpha val="4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265208E3-38CE-4595-9DDC-3C26493217AF}"/>
                </a:ext>
              </a:extLst>
            </p:cNvPr>
            <p:cNvSpPr txBox="1"/>
            <p:nvPr/>
          </p:nvSpPr>
          <p:spPr>
            <a:xfrm>
              <a:off x="3480881" y="1638796"/>
              <a:ext cx="108459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20</a:t>
              </a:r>
              <a:r>
                <a:rPr lang="ko-KR" altLang="en-US" sz="11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년 </a:t>
              </a:r>
              <a:r>
                <a:rPr lang="en-US" altLang="ko-KR" sz="11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2</a:t>
              </a:r>
              <a:r>
                <a:rPr lang="ko-KR" altLang="en-US" sz="11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월 급락</a:t>
              </a:r>
            </a:p>
          </p:txBody>
        </p:sp>
      </p:grp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EDD96B65-7DDA-4402-8F92-5B2E812CDDBE}"/>
              </a:ext>
            </a:extLst>
          </p:cNvPr>
          <p:cNvGrpSpPr/>
          <p:nvPr/>
        </p:nvGrpSpPr>
        <p:grpSpPr>
          <a:xfrm>
            <a:off x="688477" y="1275589"/>
            <a:ext cx="3058023" cy="511200"/>
            <a:chOff x="688477" y="1275589"/>
            <a:chExt cx="3058023" cy="511200"/>
          </a:xfrm>
        </p:grpSpPr>
        <p:sp>
          <p:nvSpPr>
            <p:cNvPr id="85" name="타원 84">
              <a:extLst>
                <a:ext uri="{FF2B5EF4-FFF2-40B4-BE49-F238E27FC236}">
                  <a16:creationId xmlns:a16="http://schemas.microsoft.com/office/drawing/2014/main" id="{F03D726F-2549-47D5-8EC2-75FE3B33776E}"/>
                </a:ext>
              </a:extLst>
            </p:cNvPr>
            <p:cNvSpPr/>
            <p:nvPr/>
          </p:nvSpPr>
          <p:spPr>
            <a:xfrm>
              <a:off x="707053" y="1294165"/>
              <a:ext cx="474048" cy="474048"/>
            </a:xfrm>
            <a:prstGeom prst="ellipse">
              <a:avLst/>
            </a:prstGeom>
            <a:solidFill>
              <a:srgbClr val="FF98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8219FB92-F2FC-4216-881B-F13E26EA6E11}"/>
                </a:ext>
              </a:extLst>
            </p:cNvPr>
            <p:cNvSpPr/>
            <p:nvPr/>
          </p:nvSpPr>
          <p:spPr>
            <a:xfrm>
              <a:off x="1162967" y="1400928"/>
              <a:ext cx="2583533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1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월별 이용금액의 변화 </a:t>
              </a:r>
              <a:r>
                <a:rPr lang="en-US" altLang="ko-KR" sz="11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- </a:t>
              </a:r>
              <a:r>
                <a:rPr lang="ko-KR" altLang="en-US" sz="11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요약통계</a:t>
              </a:r>
              <a:endParaRPr lang="en-US" altLang="ko-KR" sz="11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87" name="그림 86">
              <a:hlinkClick r:id="rId3"/>
              <a:extLst>
                <a:ext uri="{FF2B5EF4-FFF2-40B4-BE49-F238E27FC236}">
                  <a16:creationId xmlns:a16="http://schemas.microsoft.com/office/drawing/2014/main" id="{416687D7-95FB-4509-9F19-AFB5A0BCC77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8477" y="1275589"/>
              <a:ext cx="511200" cy="511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808299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4EF2F085-FE68-45DF-A655-79DC8445B4C1}"/>
              </a:ext>
            </a:extLst>
          </p:cNvPr>
          <p:cNvSpPr/>
          <p:nvPr/>
        </p:nvSpPr>
        <p:spPr>
          <a:xfrm>
            <a:off x="696687" y="1"/>
            <a:ext cx="406400" cy="1141513"/>
          </a:xfrm>
          <a:prstGeom prst="rect">
            <a:avLst/>
          </a:prstGeom>
          <a:solidFill>
            <a:srgbClr val="FF98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5CD415-264E-43D6-8785-810173183FEB}"/>
              </a:ext>
            </a:extLst>
          </p:cNvPr>
          <p:cNvSpPr txBox="1"/>
          <p:nvPr/>
        </p:nvSpPr>
        <p:spPr>
          <a:xfrm>
            <a:off x="1103086" y="511315"/>
            <a:ext cx="92029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업종별 현황 지도화</a:t>
            </a:r>
            <a:r>
              <a:rPr lang="en-US" altLang="ko-KR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en-US" altLang="ko-KR" sz="4000" b="1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Qgis</a:t>
            </a:r>
            <a:r>
              <a:rPr lang="en-US" altLang="ko-KR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) – </a:t>
            </a:r>
            <a:r>
              <a:rPr lang="ko-KR" altLang="en-US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예시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608A7B-2923-4B73-B6BD-E934F73686E8}"/>
              </a:ext>
            </a:extLst>
          </p:cNvPr>
          <p:cNvSpPr txBox="1"/>
          <p:nvPr/>
        </p:nvSpPr>
        <p:spPr>
          <a:xfrm>
            <a:off x="1103087" y="271047"/>
            <a:ext cx="63343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68514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04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분석 결과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C0F2CC-C563-4983-B1A3-6FEA9E66F30D}"/>
              </a:ext>
            </a:extLst>
          </p:cNvPr>
          <p:cNvSpPr txBox="1"/>
          <p:nvPr/>
        </p:nvSpPr>
        <p:spPr>
          <a:xfrm>
            <a:off x="618673" y="683568"/>
            <a:ext cx="562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3.</a:t>
            </a:r>
            <a:endParaRPr lang="ko-KR" altLang="en-US" sz="2400" b="1" dirty="0">
              <a:solidFill>
                <a:schemeClr val="bg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1026" name="Picture 2" descr="https://lh7-us.googleusercontent.com/xf9ACJ7seQsUPHiZiqdb9iuqAZA6qHlClmjQf0nNqCEdH4rmuhp4MBcOcig6VHmnfYBovabyFKOnhZ1BwgZBA1KoslHuNdwateUF-VZm3qIhNZKljiOItqSTjR4p8BvxiZiUbn2M=s2048">
            <a:extLst>
              <a:ext uri="{FF2B5EF4-FFF2-40B4-BE49-F238E27FC236}">
                <a16:creationId xmlns:a16="http://schemas.microsoft.com/office/drawing/2014/main" id="{F7C50BCC-57E3-4F29-A5F3-5AF6D88E65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9026" y="2401888"/>
            <a:ext cx="4612239" cy="3103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17CC90A8-5FFC-493C-8817-85C09E026A37}"/>
              </a:ext>
            </a:extLst>
          </p:cNvPr>
          <p:cNvGrpSpPr/>
          <p:nvPr/>
        </p:nvGrpSpPr>
        <p:grpSpPr>
          <a:xfrm>
            <a:off x="688477" y="1275589"/>
            <a:ext cx="3058023" cy="615548"/>
            <a:chOff x="688477" y="1275589"/>
            <a:chExt cx="3058023" cy="615548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C674CEAB-C8C3-4FF7-B9C2-1564DD9181E1}"/>
                </a:ext>
              </a:extLst>
            </p:cNvPr>
            <p:cNvSpPr/>
            <p:nvPr/>
          </p:nvSpPr>
          <p:spPr>
            <a:xfrm>
              <a:off x="1162966" y="1629527"/>
              <a:ext cx="2583533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100" b="1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* </a:t>
              </a:r>
              <a:r>
                <a:rPr lang="ko-KR" altLang="en-US" sz="1100" b="1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회색은 </a:t>
              </a:r>
              <a:r>
                <a:rPr lang="ko-KR" altLang="en-US" sz="1100" b="1" dirty="0" err="1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결측치</a:t>
              </a:r>
              <a:endParaRPr lang="en-US" altLang="ko-KR" sz="1100" b="1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E3261F9D-173F-4B4B-8D1E-240B25A5E0CB}"/>
                </a:ext>
              </a:extLst>
            </p:cNvPr>
            <p:cNvGrpSpPr/>
            <p:nvPr/>
          </p:nvGrpSpPr>
          <p:grpSpPr>
            <a:xfrm>
              <a:off x="688477" y="1275589"/>
              <a:ext cx="3058023" cy="511200"/>
              <a:chOff x="688477" y="1275589"/>
              <a:chExt cx="3058023" cy="511200"/>
            </a:xfrm>
          </p:grpSpPr>
          <p:sp>
            <p:nvSpPr>
              <p:cNvPr id="27" name="타원 26">
                <a:extLst>
                  <a:ext uri="{FF2B5EF4-FFF2-40B4-BE49-F238E27FC236}">
                    <a16:creationId xmlns:a16="http://schemas.microsoft.com/office/drawing/2014/main" id="{7BCE93A0-8253-4939-A567-681AED02EF84}"/>
                  </a:ext>
                </a:extLst>
              </p:cNvPr>
              <p:cNvSpPr/>
              <p:nvPr/>
            </p:nvSpPr>
            <p:spPr>
              <a:xfrm>
                <a:off x="707053" y="1294165"/>
                <a:ext cx="474048" cy="474048"/>
              </a:xfrm>
              <a:prstGeom prst="ellipse">
                <a:avLst/>
              </a:prstGeom>
              <a:solidFill>
                <a:srgbClr val="FF984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8BB465E3-42D3-4562-88D2-C2EFBC72CB67}"/>
                  </a:ext>
                </a:extLst>
              </p:cNvPr>
              <p:cNvSpPr/>
              <p:nvPr/>
            </p:nvSpPr>
            <p:spPr>
              <a:xfrm>
                <a:off x="1162967" y="1400928"/>
                <a:ext cx="2583533" cy="2616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ko-KR" altLang="en-US" sz="11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숙소 매출금액별 지도화 </a:t>
                </a:r>
                <a:r>
                  <a:rPr lang="en-US" altLang="ko-KR" sz="11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(</a:t>
                </a:r>
                <a:r>
                  <a:rPr lang="ko-KR" altLang="en-US" sz="11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호텔</a:t>
                </a:r>
                <a:r>
                  <a:rPr lang="en-US" altLang="ko-KR" sz="11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, </a:t>
                </a:r>
                <a:r>
                  <a:rPr lang="ko-KR" altLang="en-US" sz="11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콘도</a:t>
                </a:r>
                <a:r>
                  <a:rPr lang="en-US" altLang="ko-KR" sz="11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, </a:t>
                </a:r>
                <a:r>
                  <a:rPr lang="ko-KR" altLang="en-US" sz="11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모텔</a:t>
                </a:r>
                <a:r>
                  <a:rPr lang="en-US" altLang="ko-KR" sz="11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)</a:t>
                </a:r>
              </a:p>
            </p:txBody>
          </p:sp>
          <p:pic>
            <p:nvPicPr>
              <p:cNvPr id="29" name="그림 28">
                <a:hlinkClick r:id="rId3"/>
                <a:extLst>
                  <a:ext uri="{FF2B5EF4-FFF2-40B4-BE49-F238E27FC236}">
                    <a16:creationId xmlns:a16="http://schemas.microsoft.com/office/drawing/2014/main" id="{339B93A3-2D50-48C6-9B6E-F407CC0525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88477" y="1275589"/>
                <a:ext cx="511200" cy="511200"/>
              </a:xfrm>
              <a:prstGeom prst="rect">
                <a:avLst/>
              </a:prstGeom>
            </p:spPr>
          </p:pic>
        </p:grpSp>
      </p:grpSp>
      <p:pic>
        <p:nvPicPr>
          <p:cNvPr id="1025" name="Picture 2" descr="https://lh7-us.googleusercontent.com/uo1xWw6enKFu69dRK9hFdOTPAWAFzF9fhcPiDOx9731em0c8hx_Eccl18ht-O2u6lJ5AqoRONKowqEhkmnI5HorBmYg0lY4NTmabE2hVCPM8kNk8ywQcSfsOquCfmAe2_IXN6rcG=s2048">
            <a:extLst>
              <a:ext uri="{FF2B5EF4-FFF2-40B4-BE49-F238E27FC236}">
                <a16:creationId xmlns:a16="http://schemas.microsoft.com/office/drawing/2014/main" id="{4CFFC8EA-38DD-4DE5-BEBF-3083CDE4A0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053" y="2258421"/>
            <a:ext cx="6008072" cy="3608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" name="직사각형 67">
            <a:extLst>
              <a:ext uri="{FF2B5EF4-FFF2-40B4-BE49-F238E27FC236}">
                <a16:creationId xmlns:a16="http://schemas.microsoft.com/office/drawing/2014/main" id="{D2E2226C-EC66-46D6-86B2-C7B32C662E10}"/>
              </a:ext>
            </a:extLst>
          </p:cNvPr>
          <p:cNvSpPr/>
          <p:nvPr/>
        </p:nvSpPr>
        <p:spPr>
          <a:xfrm>
            <a:off x="4479211" y="1916563"/>
            <a:ext cx="3233578" cy="31643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z="1100" b="1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제주도 </a:t>
            </a:r>
            <a:r>
              <a:rPr lang="ko-KR" altLang="en-US" sz="1100" b="1" dirty="0" err="1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법정코드별로</a:t>
            </a:r>
            <a:r>
              <a:rPr lang="ko-KR" altLang="en-US" sz="1100" b="1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숙소 매출금액을 확인 후 지도화</a:t>
            </a:r>
            <a:endParaRPr lang="en-US" altLang="ko-KR" sz="1100" b="1" dirty="0">
              <a:solidFill>
                <a:srgbClr val="000000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992139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4EF2F085-FE68-45DF-A655-79DC8445B4C1}"/>
              </a:ext>
            </a:extLst>
          </p:cNvPr>
          <p:cNvSpPr/>
          <p:nvPr/>
        </p:nvSpPr>
        <p:spPr>
          <a:xfrm>
            <a:off x="696687" y="1"/>
            <a:ext cx="406400" cy="1141513"/>
          </a:xfrm>
          <a:prstGeom prst="rect">
            <a:avLst/>
          </a:prstGeom>
          <a:solidFill>
            <a:srgbClr val="FF98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5CD415-264E-43D6-8785-810173183FEB}"/>
              </a:ext>
            </a:extLst>
          </p:cNvPr>
          <p:cNvSpPr txBox="1"/>
          <p:nvPr/>
        </p:nvSpPr>
        <p:spPr>
          <a:xfrm>
            <a:off x="1103086" y="511315"/>
            <a:ext cx="92029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업종별 현황 지도화</a:t>
            </a:r>
            <a:r>
              <a:rPr lang="en-US" altLang="ko-KR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en-US" altLang="ko-KR" sz="4000" b="1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Qgis</a:t>
            </a:r>
            <a:r>
              <a:rPr lang="en-US" altLang="ko-KR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) – </a:t>
            </a:r>
            <a:r>
              <a:rPr lang="ko-KR" altLang="en-US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숙소 매출금액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608A7B-2923-4B73-B6BD-E934F73686E8}"/>
              </a:ext>
            </a:extLst>
          </p:cNvPr>
          <p:cNvSpPr txBox="1"/>
          <p:nvPr/>
        </p:nvSpPr>
        <p:spPr>
          <a:xfrm>
            <a:off x="1103087" y="271047"/>
            <a:ext cx="63343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68514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04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분석 결과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C0F2CC-C563-4983-B1A3-6FEA9E66F30D}"/>
              </a:ext>
            </a:extLst>
          </p:cNvPr>
          <p:cNvSpPr txBox="1"/>
          <p:nvPr/>
        </p:nvSpPr>
        <p:spPr>
          <a:xfrm>
            <a:off x="618673" y="683568"/>
            <a:ext cx="562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3.</a:t>
            </a:r>
            <a:endParaRPr lang="ko-KR" altLang="en-US" sz="2400" b="1" dirty="0">
              <a:solidFill>
                <a:schemeClr val="bg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1026" name="Picture 2" descr="https://lh7-us.googleusercontent.com/xf9ACJ7seQsUPHiZiqdb9iuqAZA6qHlClmjQf0nNqCEdH4rmuhp4MBcOcig6VHmnfYBovabyFKOnhZ1BwgZBA1KoslHuNdwateUF-VZm3qIhNZKljiOItqSTjR4p8BvxiZiUbn2M=s2048">
            <a:extLst>
              <a:ext uri="{FF2B5EF4-FFF2-40B4-BE49-F238E27FC236}">
                <a16:creationId xmlns:a16="http://schemas.microsoft.com/office/drawing/2014/main" id="{F7C50BCC-57E3-4F29-A5F3-5AF6D88E65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8987" y="2401888"/>
            <a:ext cx="6622278" cy="4456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17CC90A8-5FFC-493C-8817-85C09E026A37}"/>
              </a:ext>
            </a:extLst>
          </p:cNvPr>
          <p:cNvGrpSpPr/>
          <p:nvPr/>
        </p:nvGrpSpPr>
        <p:grpSpPr>
          <a:xfrm>
            <a:off x="688477" y="1275589"/>
            <a:ext cx="3058023" cy="615548"/>
            <a:chOff x="688477" y="1275589"/>
            <a:chExt cx="3058023" cy="615548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C674CEAB-C8C3-4FF7-B9C2-1564DD9181E1}"/>
                </a:ext>
              </a:extLst>
            </p:cNvPr>
            <p:cNvSpPr/>
            <p:nvPr/>
          </p:nvSpPr>
          <p:spPr>
            <a:xfrm>
              <a:off x="1162966" y="1629527"/>
              <a:ext cx="2583533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100" b="1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* </a:t>
              </a:r>
              <a:r>
                <a:rPr lang="ko-KR" altLang="en-US" sz="1100" b="1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회색은 </a:t>
              </a:r>
              <a:r>
                <a:rPr lang="ko-KR" altLang="en-US" sz="1100" b="1" dirty="0" err="1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결측치</a:t>
              </a:r>
              <a:endParaRPr lang="en-US" altLang="ko-KR" sz="1100" b="1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E3261F9D-173F-4B4B-8D1E-240B25A5E0CB}"/>
                </a:ext>
              </a:extLst>
            </p:cNvPr>
            <p:cNvGrpSpPr/>
            <p:nvPr/>
          </p:nvGrpSpPr>
          <p:grpSpPr>
            <a:xfrm>
              <a:off x="688477" y="1275589"/>
              <a:ext cx="3058023" cy="511200"/>
              <a:chOff x="688477" y="1275589"/>
              <a:chExt cx="3058023" cy="511200"/>
            </a:xfrm>
          </p:grpSpPr>
          <p:sp>
            <p:nvSpPr>
              <p:cNvPr id="27" name="타원 26">
                <a:extLst>
                  <a:ext uri="{FF2B5EF4-FFF2-40B4-BE49-F238E27FC236}">
                    <a16:creationId xmlns:a16="http://schemas.microsoft.com/office/drawing/2014/main" id="{7BCE93A0-8253-4939-A567-681AED02EF84}"/>
                  </a:ext>
                </a:extLst>
              </p:cNvPr>
              <p:cNvSpPr/>
              <p:nvPr/>
            </p:nvSpPr>
            <p:spPr>
              <a:xfrm>
                <a:off x="707053" y="1294165"/>
                <a:ext cx="474048" cy="474048"/>
              </a:xfrm>
              <a:prstGeom prst="ellipse">
                <a:avLst/>
              </a:prstGeom>
              <a:solidFill>
                <a:srgbClr val="FF984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8BB465E3-42D3-4562-88D2-C2EFBC72CB67}"/>
                  </a:ext>
                </a:extLst>
              </p:cNvPr>
              <p:cNvSpPr/>
              <p:nvPr/>
            </p:nvSpPr>
            <p:spPr>
              <a:xfrm>
                <a:off x="1162967" y="1400928"/>
                <a:ext cx="2583533" cy="2616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ko-KR" altLang="en-US" sz="11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숙소 매출금액별 지도화 </a:t>
                </a:r>
                <a:r>
                  <a:rPr lang="en-US" altLang="ko-KR" sz="11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(</a:t>
                </a:r>
                <a:r>
                  <a:rPr lang="ko-KR" altLang="en-US" sz="11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호텔</a:t>
                </a:r>
                <a:r>
                  <a:rPr lang="en-US" altLang="ko-KR" sz="11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, </a:t>
                </a:r>
                <a:r>
                  <a:rPr lang="ko-KR" altLang="en-US" sz="11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콘도</a:t>
                </a:r>
                <a:r>
                  <a:rPr lang="en-US" altLang="ko-KR" sz="11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, </a:t>
                </a:r>
                <a:r>
                  <a:rPr lang="ko-KR" altLang="en-US" sz="11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모텔</a:t>
                </a:r>
                <a:r>
                  <a:rPr lang="en-US" altLang="ko-KR" sz="11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)</a:t>
                </a:r>
              </a:p>
            </p:txBody>
          </p:sp>
          <p:pic>
            <p:nvPicPr>
              <p:cNvPr id="29" name="그림 28">
                <a:hlinkClick r:id="rId3"/>
                <a:extLst>
                  <a:ext uri="{FF2B5EF4-FFF2-40B4-BE49-F238E27FC236}">
                    <a16:creationId xmlns:a16="http://schemas.microsoft.com/office/drawing/2014/main" id="{339B93A3-2D50-48C6-9B6E-F407CC0525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88477" y="1275589"/>
                <a:ext cx="511200" cy="511200"/>
              </a:xfrm>
              <a:prstGeom prst="rect">
                <a:avLst/>
              </a:prstGeom>
            </p:spPr>
          </p:pic>
        </p:grp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8464D38-C560-42F1-920B-BA8A867D956B}"/>
              </a:ext>
            </a:extLst>
          </p:cNvPr>
          <p:cNvSpPr/>
          <p:nvPr/>
        </p:nvSpPr>
        <p:spPr>
          <a:xfrm>
            <a:off x="688477" y="1949940"/>
            <a:ext cx="3531736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읍</a:t>
            </a:r>
            <a:r>
              <a:rPr lang="en-US" altLang="ko-KR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</a:t>
            </a:r>
            <a:r>
              <a:rPr lang="ko-KR" altLang="en-US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면</a:t>
            </a:r>
            <a:r>
              <a:rPr lang="en-US" altLang="ko-KR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</a:t>
            </a:r>
            <a:r>
              <a:rPr lang="ko-KR" altLang="en-US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동 단위 지역을 기준으로 매출을 </a:t>
            </a:r>
            <a:r>
              <a:rPr lang="en-US" altLang="ko-KR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5</a:t>
            </a:r>
            <a:r>
              <a:rPr lang="ko-KR" altLang="en-US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계급으로 나눔</a:t>
            </a:r>
            <a:endParaRPr lang="en-US" altLang="ko-KR" sz="1100" dirty="0">
              <a:solidFill>
                <a:srgbClr val="000000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marL="171450" indent="-1714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5</a:t>
            </a:r>
            <a:r>
              <a:rPr lang="ko-KR" altLang="en-US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개 구분 기준</a:t>
            </a:r>
            <a:r>
              <a:rPr lang="en-US" altLang="ko-KR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:</a:t>
            </a:r>
            <a:r>
              <a:rPr lang="ko-KR" altLang="en-US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sz="1100" dirty="0" err="1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Qgis</a:t>
            </a:r>
            <a:r>
              <a:rPr lang="ko-KR" altLang="en-US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에서 </a:t>
            </a:r>
            <a:r>
              <a:rPr lang="en-US" altLang="ko-KR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‘</a:t>
            </a:r>
            <a:r>
              <a:rPr lang="ko-KR" altLang="en-US" sz="1100" dirty="0" err="1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내추럴</a:t>
            </a:r>
            <a:r>
              <a:rPr lang="ko-KR" altLang="en-US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브레이크</a:t>
            </a:r>
            <a:r>
              <a:rPr lang="en-US" altLang="ko-KR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’</a:t>
            </a:r>
            <a:r>
              <a:rPr lang="ko-KR" altLang="en-US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로 자동 나눔</a:t>
            </a:r>
            <a:endParaRPr lang="en-US" altLang="ko-KR" sz="1100" dirty="0">
              <a:solidFill>
                <a:srgbClr val="000000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90B68195-3524-42BE-9A52-830ADD880603}"/>
              </a:ext>
            </a:extLst>
          </p:cNvPr>
          <p:cNvGrpSpPr/>
          <p:nvPr/>
        </p:nvGrpSpPr>
        <p:grpSpPr>
          <a:xfrm>
            <a:off x="1103087" y="2779959"/>
            <a:ext cx="187287" cy="1598237"/>
            <a:chOff x="1103087" y="2779959"/>
            <a:chExt cx="187287" cy="159823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16E641FB-96F7-4219-B5F6-5E1FD4DC9A80}"/>
                </a:ext>
              </a:extLst>
            </p:cNvPr>
            <p:cNvSpPr/>
            <p:nvPr/>
          </p:nvSpPr>
          <p:spPr>
            <a:xfrm>
              <a:off x="1103087" y="2779959"/>
              <a:ext cx="187287" cy="1872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/>
                <a:t>ㅁ</a:t>
              </a:r>
              <a:endParaRPr lang="ko-KR" altLang="en-US" dirty="0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F730D9B1-33ED-4143-972E-597C0E1A66B8}"/>
                </a:ext>
              </a:extLst>
            </p:cNvPr>
            <p:cNvSpPr/>
            <p:nvPr/>
          </p:nvSpPr>
          <p:spPr>
            <a:xfrm>
              <a:off x="1103087" y="3062149"/>
              <a:ext cx="187287" cy="187287"/>
            </a:xfrm>
            <a:prstGeom prst="rect">
              <a:avLst/>
            </a:prstGeom>
            <a:solidFill>
              <a:srgbClr val="FEE0BF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0E3BCE81-828D-4C57-9931-A0F08FD37D10}"/>
                </a:ext>
              </a:extLst>
            </p:cNvPr>
            <p:cNvSpPr/>
            <p:nvPr/>
          </p:nvSpPr>
          <p:spPr>
            <a:xfrm>
              <a:off x="1103087" y="3344339"/>
              <a:ext cx="187287" cy="187287"/>
            </a:xfrm>
            <a:prstGeom prst="rect">
              <a:avLst/>
            </a:prstGeom>
            <a:solidFill>
              <a:srgbClr val="FDC080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205AC20B-7559-448F-A40D-9075720538C8}"/>
                </a:ext>
              </a:extLst>
            </p:cNvPr>
            <p:cNvSpPr/>
            <p:nvPr/>
          </p:nvSpPr>
          <p:spPr>
            <a:xfrm>
              <a:off x="1103087" y="3626529"/>
              <a:ext cx="187287" cy="187287"/>
            </a:xfrm>
            <a:prstGeom prst="rect">
              <a:avLst/>
            </a:prstGeom>
            <a:solidFill>
              <a:srgbClr val="FBA140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BAFCC5EA-1EA6-4A56-81F6-49AD5F803FDE}"/>
                </a:ext>
              </a:extLst>
            </p:cNvPr>
            <p:cNvSpPr/>
            <p:nvPr/>
          </p:nvSpPr>
          <p:spPr>
            <a:xfrm>
              <a:off x="1103087" y="3908719"/>
              <a:ext cx="187287" cy="187287"/>
            </a:xfrm>
            <a:prstGeom prst="rect">
              <a:avLst/>
            </a:prstGeom>
            <a:solidFill>
              <a:srgbClr val="FA8100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D4EB28A0-C4BC-49B7-9216-1B15A5EC1BD2}"/>
                </a:ext>
              </a:extLst>
            </p:cNvPr>
            <p:cNvSpPr/>
            <p:nvPr/>
          </p:nvSpPr>
          <p:spPr>
            <a:xfrm>
              <a:off x="1103087" y="4190909"/>
              <a:ext cx="187287" cy="187287"/>
            </a:xfrm>
            <a:prstGeom prst="rect">
              <a:avLst/>
            </a:prstGeom>
            <a:solidFill>
              <a:srgbClr val="9F9F9F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8E8A1FE2-E364-498A-B78D-520FC273172F}"/>
              </a:ext>
            </a:extLst>
          </p:cNvPr>
          <p:cNvSpPr/>
          <p:nvPr/>
        </p:nvSpPr>
        <p:spPr>
          <a:xfrm>
            <a:off x="1049841" y="4699096"/>
            <a:ext cx="2744599" cy="13619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1</a:t>
            </a:r>
            <a:r>
              <a:rPr lang="ko-KR" altLang="en-US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위 </a:t>
            </a: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: </a:t>
            </a:r>
            <a:r>
              <a:rPr lang="ko-KR" altLang="en-US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서귀포시 </a:t>
            </a:r>
            <a:r>
              <a:rPr lang="ko-KR" altLang="en-US" sz="11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색달동</a:t>
            </a:r>
            <a:r>
              <a:rPr lang="ko-KR" altLang="en-US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(39,752,352,512)</a:t>
            </a:r>
          </a:p>
          <a:p>
            <a:pPr>
              <a:lnSpc>
                <a:spcPct val="150000"/>
              </a:lnSpc>
            </a:pP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2</a:t>
            </a:r>
            <a:r>
              <a:rPr lang="ko-KR" altLang="en-US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위 </a:t>
            </a: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: </a:t>
            </a:r>
            <a:r>
              <a:rPr lang="ko-KR" altLang="en-US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제주시 연동 </a:t>
            </a: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(14,214,777,700)</a:t>
            </a:r>
            <a:endParaRPr lang="ko-KR" altLang="en-US" sz="11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3</a:t>
            </a:r>
            <a:r>
              <a:rPr lang="ko-KR" altLang="en-US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위 </a:t>
            </a: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: </a:t>
            </a:r>
            <a:r>
              <a:rPr lang="ko-KR" altLang="en-US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서귀포시 </a:t>
            </a:r>
            <a:r>
              <a:rPr lang="ko-KR" altLang="en-US" sz="11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안덕면</a:t>
            </a:r>
            <a:r>
              <a:rPr lang="ko-KR" altLang="en-US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(13,292,531,075)</a:t>
            </a:r>
            <a:endParaRPr lang="ko-KR" altLang="en-US" sz="11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4</a:t>
            </a:r>
            <a:r>
              <a:rPr lang="ko-KR" altLang="en-US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위 </a:t>
            </a: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: </a:t>
            </a:r>
            <a:r>
              <a:rPr lang="ko-KR" altLang="en-US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서귀포시 </a:t>
            </a:r>
            <a:r>
              <a:rPr lang="ko-KR" altLang="en-US" sz="11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남원읍</a:t>
            </a:r>
            <a:r>
              <a:rPr lang="ko-KR" altLang="en-US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(9,532,683,367)</a:t>
            </a:r>
            <a:endParaRPr lang="ko-KR" altLang="en-US" sz="11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5</a:t>
            </a:r>
            <a:r>
              <a:rPr lang="ko-KR" altLang="en-US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위</a:t>
            </a: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: </a:t>
            </a:r>
            <a:r>
              <a:rPr lang="ko-KR" altLang="en-US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제주시 </a:t>
            </a:r>
            <a:r>
              <a:rPr lang="ko-KR" altLang="en-US" sz="11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조천읍</a:t>
            </a:r>
            <a:r>
              <a:rPr lang="ko-KR" altLang="en-US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(7,300,527,881)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2B619D73-B199-402F-8AC4-9762C1840FE5}"/>
              </a:ext>
            </a:extLst>
          </p:cNvPr>
          <p:cNvSpPr/>
          <p:nvPr/>
        </p:nvSpPr>
        <p:spPr>
          <a:xfrm>
            <a:off x="7047523" y="6185102"/>
            <a:ext cx="2276890" cy="296043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1</a:t>
            </a:r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위</a:t>
            </a: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: </a:t>
            </a:r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서귀포시 </a:t>
            </a:r>
            <a:r>
              <a:rPr lang="ko-KR" altLang="en-US" sz="10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색달동</a:t>
            </a:r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(39,752,352,512)</a:t>
            </a:r>
          </a:p>
        </p:txBody>
      </p:sp>
      <p:cxnSp>
        <p:nvCxnSpPr>
          <p:cNvPr id="48" name="연결선: 꺾임 47">
            <a:extLst>
              <a:ext uri="{FF2B5EF4-FFF2-40B4-BE49-F238E27FC236}">
                <a16:creationId xmlns:a16="http://schemas.microsoft.com/office/drawing/2014/main" id="{3C2D3BE6-8EE1-48AF-9AA4-C1F52EB8BE3E}"/>
              </a:ext>
            </a:extLst>
          </p:cNvPr>
          <p:cNvCxnSpPr>
            <a:cxnSpLocks/>
            <a:endCxn id="47" idx="0"/>
          </p:cNvCxnSpPr>
          <p:nvPr/>
        </p:nvCxnSpPr>
        <p:spPr>
          <a:xfrm rot="16200000" flipH="1">
            <a:off x="7288946" y="5288080"/>
            <a:ext cx="940366" cy="853678"/>
          </a:xfrm>
          <a:prstGeom prst="bentConnector3">
            <a:avLst>
              <a:gd name="adj1" fmla="val 67219"/>
            </a:avLst>
          </a:prstGeom>
          <a:ln w="95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7DBA94F5-1AD6-4F87-99E8-ADE156C8E992}"/>
              </a:ext>
            </a:extLst>
          </p:cNvPr>
          <p:cNvCxnSpPr>
            <a:cxnSpLocks/>
          </p:cNvCxnSpPr>
          <p:nvPr/>
        </p:nvCxnSpPr>
        <p:spPr>
          <a:xfrm>
            <a:off x="707053" y="2611669"/>
            <a:ext cx="3664922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1" name="표 50">
            <a:extLst>
              <a:ext uri="{FF2B5EF4-FFF2-40B4-BE49-F238E27FC236}">
                <a16:creationId xmlns:a16="http://schemas.microsoft.com/office/drawing/2014/main" id="{00478E73-C0E7-4B90-AAAD-736D478EC50F}"/>
              </a:ext>
            </a:extLst>
          </p:cNvPr>
          <p:cNvGraphicFramePr>
            <a:graphicFrameLocks noGrp="1"/>
          </p:cNvGraphicFramePr>
          <p:nvPr/>
        </p:nvGraphicFramePr>
        <p:xfrm>
          <a:off x="1378223" y="2746544"/>
          <a:ext cx="2507977" cy="1813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6222">
                  <a:extLst>
                    <a:ext uri="{9D8B030D-6E8A-4147-A177-3AD203B41FA5}">
                      <a16:colId xmlns:a16="http://schemas.microsoft.com/office/drawing/2014/main" val="313358811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26015933"/>
                    </a:ext>
                  </a:extLst>
                </a:gridCol>
                <a:gridCol w="1133475">
                  <a:extLst>
                    <a:ext uri="{9D8B030D-6E8A-4147-A177-3AD203B41FA5}">
                      <a16:colId xmlns:a16="http://schemas.microsoft.com/office/drawing/2014/main" val="3031379798"/>
                    </a:ext>
                  </a:extLst>
                </a:gridCol>
              </a:tblGrid>
              <a:tr h="280416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50" b="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250,000</a:t>
                      </a:r>
                      <a:endParaRPr lang="ko-KR" altLang="en-US" sz="1050" b="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/>
                        <a:t>~</a:t>
                      </a:r>
                      <a:endParaRPr lang="ko-KR" altLang="en-US" sz="1050" b="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50" b="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1,471,434,828</a:t>
                      </a:r>
                      <a:endParaRPr lang="ko-KR" altLang="en-US" sz="1050" b="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3763561"/>
                  </a:ext>
                </a:extLst>
              </a:tr>
              <a:tr h="280416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5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1,471,434,828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~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5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4,336,725,975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8678619"/>
                  </a:ext>
                </a:extLst>
              </a:tr>
              <a:tr h="280416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5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4,336,725,975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~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5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9,532,683,367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9592302"/>
                  </a:ext>
                </a:extLst>
              </a:tr>
              <a:tr h="280416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5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9,532,683,367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~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5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14,214,777,700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81795"/>
                  </a:ext>
                </a:extLst>
              </a:tr>
              <a:tr h="280416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5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14,214,777,700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~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5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39,752,352,512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1938618"/>
                  </a:ext>
                </a:extLst>
              </a:tr>
              <a:tr h="280416"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050" dirty="0" err="1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결측치</a:t>
                      </a:r>
                      <a:r>
                        <a:rPr lang="ko-KR" altLang="en-US" sz="105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</a:t>
                      </a:r>
                      <a:r>
                        <a:rPr lang="en-US" altLang="ko-KR" sz="105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</a:t>
                      </a:r>
                      <a:r>
                        <a:rPr lang="ko-KR" altLang="en-US" sz="105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해당 지역에서의 매출통계 </a:t>
                      </a:r>
                      <a:r>
                        <a:rPr lang="en-US" altLang="ko-KR" sz="105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‘0’)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34687"/>
                  </a:ext>
                </a:extLst>
              </a:tr>
            </a:tbl>
          </a:graphicData>
        </a:graphic>
      </p:graphicFrame>
      <p:sp>
        <p:nvSpPr>
          <p:cNvPr id="44" name="직사각형 43">
            <a:extLst>
              <a:ext uri="{FF2B5EF4-FFF2-40B4-BE49-F238E27FC236}">
                <a16:creationId xmlns:a16="http://schemas.microsoft.com/office/drawing/2014/main" id="{958DD4D9-9398-47B5-B273-2A3FF8733869}"/>
              </a:ext>
            </a:extLst>
          </p:cNvPr>
          <p:cNvSpPr/>
          <p:nvPr/>
        </p:nvSpPr>
        <p:spPr>
          <a:xfrm>
            <a:off x="6423516" y="2192591"/>
            <a:ext cx="2276890" cy="323165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2</a:t>
            </a:r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위 </a:t>
            </a: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: </a:t>
            </a:r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제주시 연동 </a:t>
            </a: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(14,214,777,700)</a:t>
            </a:r>
            <a:endParaRPr lang="ko-KR" altLang="en-US" sz="10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cxnSp>
        <p:nvCxnSpPr>
          <p:cNvPr id="46" name="연결선: 꺾임 45">
            <a:extLst>
              <a:ext uri="{FF2B5EF4-FFF2-40B4-BE49-F238E27FC236}">
                <a16:creationId xmlns:a16="http://schemas.microsoft.com/office/drawing/2014/main" id="{9A29E417-4BD6-4AEF-B6F5-EAE0283C1FBA}"/>
              </a:ext>
            </a:extLst>
          </p:cNvPr>
          <p:cNvCxnSpPr>
            <a:cxnSpLocks/>
            <a:endCxn id="44" idx="2"/>
          </p:cNvCxnSpPr>
          <p:nvPr/>
        </p:nvCxnSpPr>
        <p:spPr>
          <a:xfrm rot="16200000" flipV="1">
            <a:off x="7305809" y="2771908"/>
            <a:ext cx="913244" cy="400940"/>
          </a:xfrm>
          <a:prstGeom prst="bentConnector3">
            <a:avLst>
              <a:gd name="adj1" fmla="val 50000"/>
            </a:avLst>
          </a:prstGeom>
          <a:ln w="95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33CF4958-9A51-42B2-BDA1-44DF913246A1}"/>
              </a:ext>
            </a:extLst>
          </p:cNvPr>
          <p:cNvSpPr/>
          <p:nvPr/>
        </p:nvSpPr>
        <p:spPr>
          <a:xfrm>
            <a:off x="4441682" y="6212224"/>
            <a:ext cx="2276890" cy="296043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3</a:t>
            </a:r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위 </a:t>
            </a: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: </a:t>
            </a:r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서귀포시 </a:t>
            </a:r>
            <a:r>
              <a:rPr lang="ko-KR" altLang="en-US" sz="10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안덕면</a:t>
            </a:r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(13,292,531,075)</a:t>
            </a:r>
            <a:endParaRPr lang="ko-KR" altLang="en-US" sz="10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cxnSp>
        <p:nvCxnSpPr>
          <p:cNvPr id="53" name="연결선: 꺾임 52">
            <a:extLst>
              <a:ext uri="{FF2B5EF4-FFF2-40B4-BE49-F238E27FC236}">
                <a16:creationId xmlns:a16="http://schemas.microsoft.com/office/drawing/2014/main" id="{D47C2305-1ADA-498E-A890-DFEE86B4ACD8}"/>
              </a:ext>
            </a:extLst>
          </p:cNvPr>
          <p:cNvCxnSpPr>
            <a:cxnSpLocks/>
            <a:endCxn id="49" idx="0"/>
          </p:cNvCxnSpPr>
          <p:nvPr/>
        </p:nvCxnSpPr>
        <p:spPr>
          <a:xfrm rot="10800000" flipV="1">
            <a:off x="5580128" y="5314950"/>
            <a:ext cx="1072383" cy="897274"/>
          </a:xfrm>
          <a:prstGeom prst="bentConnector2">
            <a:avLst/>
          </a:prstGeom>
          <a:ln w="95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F301330E-6643-45CA-A470-19E4BC927C58}"/>
              </a:ext>
            </a:extLst>
          </p:cNvPr>
          <p:cNvSpPr/>
          <p:nvPr/>
        </p:nvSpPr>
        <p:spPr>
          <a:xfrm>
            <a:off x="9235749" y="5642496"/>
            <a:ext cx="2276890" cy="296043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4</a:t>
            </a:r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위 </a:t>
            </a: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: </a:t>
            </a:r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서귀포시 </a:t>
            </a:r>
            <a:r>
              <a:rPr lang="ko-KR" altLang="en-US" sz="10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남원읍</a:t>
            </a:r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(9,532,683,367)</a:t>
            </a:r>
            <a:endParaRPr lang="ko-KR" altLang="en-US" sz="10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cxnSp>
        <p:nvCxnSpPr>
          <p:cNvPr id="59" name="연결선: 꺾임 58">
            <a:extLst>
              <a:ext uri="{FF2B5EF4-FFF2-40B4-BE49-F238E27FC236}">
                <a16:creationId xmlns:a16="http://schemas.microsoft.com/office/drawing/2014/main" id="{EEBF6BAB-4276-4892-90C3-2285C757B93D}"/>
              </a:ext>
            </a:extLst>
          </p:cNvPr>
          <p:cNvCxnSpPr>
            <a:cxnSpLocks/>
            <a:endCxn id="58" idx="0"/>
          </p:cNvCxnSpPr>
          <p:nvPr/>
        </p:nvCxnSpPr>
        <p:spPr>
          <a:xfrm rot="16200000" flipH="1">
            <a:off x="9477172" y="4745474"/>
            <a:ext cx="940366" cy="853678"/>
          </a:xfrm>
          <a:prstGeom prst="bentConnector3">
            <a:avLst>
              <a:gd name="adj1" fmla="val 50000"/>
            </a:avLst>
          </a:prstGeom>
          <a:ln w="95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76A788FD-2FB9-491D-98BB-79F0D19DDC00}"/>
              </a:ext>
            </a:extLst>
          </p:cNvPr>
          <p:cNvSpPr/>
          <p:nvPr/>
        </p:nvSpPr>
        <p:spPr>
          <a:xfrm>
            <a:off x="9401230" y="2044569"/>
            <a:ext cx="2276890" cy="296043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5</a:t>
            </a:r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위</a:t>
            </a: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: </a:t>
            </a:r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제주시 </a:t>
            </a:r>
            <a:r>
              <a:rPr lang="ko-KR" altLang="en-US" sz="10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조천읍</a:t>
            </a:r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(7,300,527,881)</a:t>
            </a:r>
          </a:p>
        </p:txBody>
      </p:sp>
      <p:cxnSp>
        <p:nvCxnSpPr>
          <p:cNvPr id="61" name="연결선: 꺾임 60">
            <a:extLst>
              <a:ext uri="{FF2B5EF4-FFF2-40B4-BE49-F238E27FC236}">
                <a16:creationId xmlns:a16="http://schemas.microsoft.com/office/drawing/2014/main" id="{9F5BE45E-51D7-4B21-A2E4-890454DAFEEE}"/>
              </a:ext>
            </a:extLst>
          </p:cNvPr>
          <p:cNvCxnSpPr>
            <a:cxnSpLocks/>
            <a:endCxn id="60" idx="2"/>
          </p:cNvCxnSpPr>
          <p:nvPr/>
        </p:nvCxnSpPr>
        <p:spPr>
          <a:xfrm flipV="1">
            <a:off x="9401230" y="2340612"/>
            <a:ext cx="1138445" cy="908824"/>
          </a:xfrm>
          <a:prstGeom prst="bentConnector2">
            <a:avLst/>
          </a:prstGeom>
          <a:ln w="95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5F4A56E5-001C-4B9E-B5E0-24D32FF7DF8D}"/>
              </a:ext>
            </a:extLst>
          </p:cNvPr>
          <p:cNvCxnSpPr>
            <a:cxnSpLocks/>
          </p:cNvCxnSpPr>
          <p:nvPr/>
        </p:nvCxnSpPr>
        <p:spPr>
          <a:xfrm>
            <a:off x="707053" y="4602394"/>
            <a:ext cx="3664922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70053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4EF2F085-FE68-45DF-A655-79DC8445B4C1}"/>
              </a:ext>
            </a:extLst>
          </p:cNvPr>
          <p:cNvSpPr/>
          <p:nvPr/>
        </p:nvSpPr>
        <p:spPr>
          <a:xfrm>
            <a:off x="696687" y="1"/>
            <a:ext cx="406400" cy="1141513"/>
          </a:xfrm>
          <a:prstGeom prst="rect">
            <a:avLst/>
          </a:prstGeom>
          <a:solidFill>
            <a:srgbClr val="FF98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5CD415-264E-43D6-8785-810173183FEB}"/>
              </a:ext>
            </a:extLst>
          </p:cNvPr>
          <p:cNvSpPr txBox="1"/>
          <p:nvPr/>
        </p:nvSpPr>
        <p:spPr>
          <a:xfrm>
            <a:off x="1103087" y="511315"/>
            <a:ext cx="92505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업종별 현황 지도화</a:t>
            </a:r>
            <a:r>
              <a:rPr lang="en-US" altLang="ko-KR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en-US" altLang="ko-KR" sz="4000" b="1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Qgis</a:t>
            </a:r>
            <a:r>
              <a:rPr lang="en-US" altLang="ko-KR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) – </a:t>
            </a:r>
            <a:r>
              <a:rPr lang="ko-KR" altLang="en-US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카페 매출금액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608A7B-2923-4B73-B6BD-E934F73686E8}"/>
              </a:ext>
            </a:extLst>
          </p:cNvPr>
          <p:cNvSpPr txBox="1"/>
          <p:nvPr/>
        </p:nvSpPr>
        <p:spPr>
          <a:xfrm>
            <a:off x="1103087" y="271047"/>
            <a:ext cx="63343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68514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04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분석 결과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C0F2CC-C563-4983-B1A3-6FEA9E66F30D}"/>
              </a:ext>
            </a:extLst>
          </p:cNvPr>
          <p:cNvSpPr txBox="1"/>
          <p:nvPr/>
        </p:nvSpPr>
        <p:spPr>
          <a:xfrm>
            <a:off x="618673" y="683568"/>
            <a:ext cx="562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3.</a:t>
            </a:r>
            <a:endParaRPr lang="ko-KR" altLang="en-US" sz="2400" b="1" dirty="0">
              <a:solidFill>
                <a:schemeClr val="bg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2050" name="Picture 2" descr="https://lh7-us.googleusercontent.com/ymZWtvUKHwrJVTKe6CsHkEuqtXk4jwAm9uyNskm2uj0Zp0O4zogiIW1uHVLvR0XvyknYwYmVWeUGwx1BTh1EojQl7oWYq1vJNBE4iX7RYpsiyPOahqlEe5ANKoo974UjPOcgpZ77=s2048">
            <a:extLst>
              <a:ext uri="{FF2B5EF4-FFF2-40B4-BE49-F238E27FC236}">
                <a16:creationId xmlns:a16="http://schemas.microsoft.com/office/drawing/2014/main" id="{0EC89310-DB54-47C8-9DBB-C387C5271B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0302" y="2443194"/>
            <a:ext cx="6601323" cy="4301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C652DB61-8DB3-4A73-A520-4EABF8A84C09}"/>
              </a:ext>
            </a:extLst>
          </p:cNvPr>
          <p:cNvGrpSpPr/>
          <p:nvPr/>
        </p:nvGrpSpPr>
        <p:grpSpPr>
          <a:xfrm>
            <a:off x="688477" y="1275589"/>
            <a:ext cx="3058023" cy="615548"/>
            <a:chOff x="688477" y="1275589"/>
            <a:chExt cx="3058023" cy="615548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0F0BC34-2C74-4C96-BC7A-879AE45CB41C}"/>
                </a:ext>
              </a:extLst>
            </p:cNvPr>
            <p:cNvSpPr/>
            <p:nvPr/>
          </p:nvSpPr>
          <p:spPr>
            <a:xfrm>
              <a:off x="1162966" y="1629527"/>
              <a:ext cx="2583533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100" b="1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* </a:t>
              </a:r>
              <a:r>
                <a:rPr lang="ko-KR" altLang="en-US" sz="1100" b="1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회색은 </a:t>
              </a:r>
              <a:r>
                <a:rPr lang="ko-KR" altLang="en-US" sz="1100" b="1" dirty="0" err="1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결측치</a:t>
              </a:r>
              <a:endParaRPr lang="en-US" altLang="ko-KR" sz="1100" b="1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7DB7CAC4-509A-413A-9771-DD7F1F26B99F}"/>
                </a:ext>
              </a:extLst>
            </p:cNvPr>
            <p:cNvGrpSpPr/>
            <p:nvPr/>
          </p:nvGrpSpPr>
          <p:grpSpPr>
            <a:xfrm>
              <a:off x="688477" y="1275589"/>
              <a:ext cx="3058023" cy="511200"/>
              <a:chOff x="688477" y="1275589"/>
              <a:chExt cx="3058023" cy="511200"/>
            </a:xfrm>
          </p:grpSpPr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DA7E7266-067B-40CD-B483-C4A704D44A73}"/>
                  </a:ext>
                </a:extLst>
              </p:cNvPr>
              <p:cNvSpPr/>
              <p:nvPr/>
            </p:nvSpPr>
            <p:spPr>
              <a:xfrm>
                <a:off x="707053" y="1294165"/>
                <a:ext cx="474048" cy="474048"/>
              </a:xfrm>
              <a:prstGeom prst="ellipse">
                <a:avLst/>
              </a:prstGeom>
              <a:solidFill>
                <a:srgbClr val="FF984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B1287209-0F9A-4111-8A3E-DFBA69C87809}"/>
                  </a:ext>
                </a:extLst>
              </p:cNvPr>
              <p:cNvSpPr/>
              <p:nvPr/>
            </p:nvSpPr>
            <p:spPr>
              <a:xfrm>
                <a:off x="1162967" y="1400928"/>
                <a:ext cx="2583533" cy="2616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ko-KR" altLang="en-US" sz="11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카페 매출금액별 지도화</a:t>
                </a:r>
                <a:endParaRPr lang="en-US" altLang="ko-KR" sz="11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pic>
            <p:nvPicPr>
              <p:cNvPr id="23" name="그림 22">
                <a:hlinkClick r:id="rId4"/>
                <a:extLst>
                  <a:ext uri="{FF2B5EF4-FFF2-40B4-BE49-F238E27FC236}">
                    <a16:creationId xmlns:a16="http://schemas.microsoft.com/office/drawing/2014/main" id="{C3B0FD15-DEDC-494A-BCE2-56927E69EC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88477" y="1275589"/>
                <a:ext cx="511200" cy="511200"/>
              </a:xfrm>
              <a:prstGeom prst="rect">
                <a:avLst/>
              </a:prstGeom>
            </p:spPr>
          </p:pic>
        </p:grp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B227511-EA41-4F40-812F-A7A19CFA3919}"/>
              </a:ext>
            </a:extLst>
          </p:cNvPr>
          <p:cNvSpPr/>
          <p:nvPr/>
        </p:nvSpPr>
        <p:spPr>
          <a:xfrm>
            <a:off x="3949701" y="6627168"/>
            <a:ext cx="824230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900" dirty="0">
                <a:solidFill>
                  <a:srgbClr val="000000"/>
                </a:solidFill>
                <a:latin typeface="Gill Sans"/>
              </a:rPr>
              <a:t>데이터</a:t>
            </a:r>
            <a:r>
              <a:rPr lang="en-US" altLang="ko-KR" sz="900" dirty="0">
                <a:solidFill>
                  <a:srgbClr val="000000"/>
                </a:solidFill>
                <a:latin typeface="Gill Sans"/>
              </a:rPr>
              <a:t>R&amp;D</a:t>
            </a:r>
            <a:r>
              <a:rPr lang="ko-KR" altLang="en-US" sz="900" dirty="0">
                <a:solidFill>
                  <a:srgbClr val="000000"/>
                </a:solidFill>
                <a:latin typeface="Gill Sans"/>
              </a:rPr>
              <a:t>그룹</a:t>
            </a:r>
            <a:r>
              <a:rPr lang="en-US" altLang="ko-KR" sz="900" dirty="0">
                <a:solidFill>
                  <a:srgbClr val="000000"/>
                </a:solidFill>
                <a:latin typeface="Gill Sans"/>
              </a:rPr>
              <a:t>,"</a:t>
            </a:r>
            <a:r>
              <a:rPr lang="ko-KR" altLang="en-US" sz="900" i="1" dirty="0">
                <a:solidFill>
                  <a:srgbClr val="000000"/>
                </a:solidFill>
                <a:latin typeface="Gill Sans"/>
              </a:rPr>
              <a:t>제주특별자치도 방문관광객 실태조사 정량조사 결과보고서</a:t>
            </a:r>
            <a:r>
              <a:rPr lang="en-US" altLang="ko-KR" sz="900" dirty="0">
                <a:solidFill>
                  <a:srgbClr val="000000"/>
                </a:solidFill>
                <a:latin typeface="Gill Sans"/>
              </a:rPr>
              <a:t>",(2021): 109</a:t>
            </a:r>
            <a:endParaRPr lang="ko-KR" altLang="en-US" sz="200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40EE473-ABEE-4A08-AFA2-49E65318C882}"/>
              </a:ext>
            </a:extLst>
          </p:cNvPr>
          <p:cNvSpPr/>
          <p:nvPr/>
        </p:nvSpPr>
        <p:spPr>
          <a:xfrm>
            <a:off x="688477" y="1949940"/>
            <a:ext cx="3531736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읍</a:t>
            </a:r>
            <a:r>
              <a:rPr lang="en-US" altLang="ko-KR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</a:t>
            </a:r>
            <a:r>
              <a:rPr lang="ko-KR" altLang="en-US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면</a:t>
            </a:r>
            <a:r>
              <a:rPr lang="en-US" altLang="ko-KR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</a:t>
            </a:r>
            <a:r>
              <a:rPr lang="ko-KR" altLang="en-US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동 단위 지역을 기준으로 매출을 </a:t>
            </a:r>
            <a:r>
              <a:rPr lang="en-US" altLang="ko-KR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5</a:t>
            </a:r>
            <a:r>
              <a:rPr lang="ko-KR" altLang="en-US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계급으로 나눔</a:t>
            </a:r>
            <a:endParaRPr lang="en-US" altLang="ko-KR" sz="1100" dirty="0">
              <a:solidFill>
                <a:srgbClr val="000000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marL="171450" indent="-1714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5</a:t>
            </a:r>
            <a:r>
              <a:rPr lang="ko-KR" altLang="en-US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개 구분 기준</a:t>
            </a:r>
            <a:r>
              <a:rPr lang="en-US" altLang="ko-KR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:</a:t>
            </a:r>
            <a:r>
              <a:rPr lang="ko-KR" altLang="en-US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sz="1100" dirty="0" err="1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Qgis</a:t>
            </a:r>
            <a:r>
              <a:rPr lang="ko-KR" altLang="en-US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에서 </a:t>
            </a:r>
            <a:r>
              <a:rPr lang="en-US" altLang="ko-KR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‘</a:t>
            </a:r>
            <a:r>
              <a:rPr lang="ko-KR" altLang="en-US" sz="1100" dirty="0" err="1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내추럴</a:t>
            </a:r>
            <a:r>
              <a:rPr lang="ko-KR" altLang="en-US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브레이크</a:t>
            </a:r>
            <a:r>
              <a:rPr lang="en-US" altLang="ko-KR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’</a:t>
            </a:r>
            <a:r>
              <a:rPr lang="ko-KR" altLang="en-US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로 자동 나눔</a:t>
            </a:r>
            <a:endParaRPr lang="en-US" altLang="ko-KR" sz="1100" dirty="0">
              <a:solidFill>
                <a:srgbClr val="000000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560EA9F5-84D7-4557-ACE4-AA1DC2FE1553}"/>
              </a:ext>
            </a:extLst>
          </p:cNvPr>
          <p:cNvGrpSpPr/>
          <p:nvPr/>
        </p:nvGrpSpPr>
        <p:grpSpPr>
          <a:xfrm>
            <a:off x="1103087" y="2779959"/>
            <a:ext cx="187287" cy="1598237"/>
            <a:chOff x="1103087" y="2779959"/>
            <a:chExt cx="187287" cy="1598237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51BAAA35-0DE1-4FAC-9C96-8DFFE7A8BA2C}"/>
                </a:ext>
              </a:extLst>
            </p:cNvPr>
            <p:cNvSpPr/>
            <p:nvPr/>
          </p:nvSpPr>
          <p:spPr>
            <a:xfrm>
              <a:off x="1103087" y="2779959"/>
              <a:ext cx="187287" cy="1872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/>
                <a:t>ㅁ</a:t>
              </a:r>
              <a:endParaRPr lang="ko-KR" altLang="en-US" dirty="0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FE2BF418-9CD2-4936-B274-1F95E45DDEC8}"/>
                </a:ext>
              </a:extLst>
            </p:cNvPr>
            <p:cNvSpPr/>
            <p:nvPr/>
          </p:nvSpPr>
          <p:spPr>
            <a:xfrm>
              <a:off x="1103087" y="3062149"/>
              <a:ext cx="187287" cy="187287"/>
            </a:xfrm>
            <a:prstGeom prst="rect">
              <a:avLst/>
            </a:prstGeom>
            <a:solidFill>
              <a:srgbClr val="FEE0BF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69ED56BF-F1F3-480A-BFC6-86276C887B31}"/>
                </a:ext>
              </a:extLst>
            </p:cNvPr>
            <p:cNvSpPr/>
            <p:nvPr/>
          </p:nvSpPr>
          <p:spPr>
            <a:xfrm>
              <a:off x="1103087" y="3344339"/>
              <a:ext cx="187287" cy="187287"/>
            </a:xfrm>
            <a:prstGeom prst="rect">
              <a:avLst/>
            </a:prstGeom>
            <a:solidFill>
              <a:srgbClr val="FDC080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78D9C71C-F221-425E-ACBA-7FDB13AA3F1C}"/>
                </a:ext>
              </a:extLst>
            </p:cNvPr>
            <p:cNvSpPr/>
            <p:nvPr/>
          </p:nvSpPr>
          <p:spPr>
            <a:xfrm>
              <a:off x="1103087" y="3626529"/>
              <a:ext cx="187287" cy="187287"/>
            </a:xfrm>
            <a:prstGeom prst="rect">
              <a:avLst/>
            </a:prstGeom>
            <a:solidFill>
              <a:srgbClr val="FBA140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52778526-3CD7-4B85-AD80-49057E83F382}"/>
                </a:ext>
              </a:extLst>
            </p:cNvPr>
            <p:cNvSpPr/>
            <p:nvPr/>
          </p:nvSpPr>
          <p:spPr>
            <a:xfrm>
              <a:off x="1103087" y="3908719"/>
              <a:ext cx="187287" cy="187287"/>
            </a:xfrm>
            <a:prstGeom prst="rect">
              <a:avLst/>
            </a:prstGeom>
            <a:solidFill>
              <a:srgbClr val="FA8100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471D4B68-FB90-42E4-98E8-521A38A3FFF0}"/>
                </a:ext>
              </a:extLst>
            </p:cNvPr>
            <p:cNvSpPr/>
            <p:nvPr/>
          </p:nvSpPr>
          <p:spPr>
            <a:xfrm>
              <a:off x="1103087" y="4190909"/>
              <a:ext cx="187287" cy="187287"/>
            </a:xfrm>
            <a:prstGeom prst="rect">
              <a:avLst/>
            </a:prstGeom>
            <a:solidFill>
              <a:srgbClr val="9F9F9F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18EAD864-8248-4A69-BD24-690719D28670}"/>
              </a:ext>
            </a:extLst>
          </p:cNvPr>
          <p:cNvSpPr/>
          <p:nvPr/>
        </p:nvSpPr>
        <p:spPr>
          <a:xfrm>
            <a:off x="1049841" y="4699096"/>
            <a:ext cx="2744599" cy="13619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1</a:t>
            </a:r>
            <a:r>
              <a:rPr lang="ko-KR" altLang="en-US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위 </a:t>
            </a: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: </a:t>
            </a:r>
            <a:r>
              <a:rPr lang="ko-KR" altLang="en-US" sz="1100" dirty="0"/>
              <a:t>제주시 용담이동 </a:t>
            </a:r>
            <a:r>
              <a:rPr lang="en-US" altLang="ko-KR" sz="1100" dirty="0"/>
              <a:t>(</a:t>
            </a:r>
            <a:r>
              <a:rPr lang="ko-KR" altLang="en-US" sz="1100" dirty="0"/>
              <a:t>1</a:t>
            </a:r>
            <a:r>
              <a:rPr lang="en-US" altLang="ko-KR" sz="1100" dirty="0"/>
              <a:t>,</a:t>
            </a:r>
            <a:r>
              <a:rPr lang="ko-KR" altLang="en-US" sz="1100" dirty="0"/>
              <a:t>707</a:t>
            </a:r>
            <a:r>
              <a:rPr lang="en-US" altLang="ko-KR" sz="1100" dirty="0"/>
              <a:t>,</a:t>
            </a:r>
            <a:r>
              <a:rPr lang="ko-KR" altLang="en-US" sz="1100" dirty="0"/>
              <a:t>465</a:t>
            </a:r>
            <a:r>
              <a:rPr lang="en-US" altLang="ko-KR" sz="1100" dirty="0"/>
              <a:t>,</a:t>
            </a:r>
            <a:r>
              <a:rPr lang="ko-KR" altLang="en-US" sz="1100" dirty="0"/>
              <a:t>246</a:t>
            </a:r>
            <a:r>
              <a:rPr lang="en-US" altLang="ko-KR" sz="1100" dirty="0"/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2</a:t>
            </a:r>
            <a:r>
              <a:rPr lang="ko-KR" altLang="en-US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위 </a:t>
            </a: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: </a:t>
            </a:r>
            <a:r>
              <a:rPr lang="ko-KR" altLang="en-US" sz="1100" dirty="0"/>
              <a:t>제주시 </a:t>
            </a:r>
            <a:r>
              <a:rPr lang="ko-KR" altLang="en-US" sz="1100" dirty="0" err="1"/>
              <a:t>애월읍</a:t>
            </a:r>
            <a:r>
              <a:rPr lang="ko-KR" altLang="en-US" sz="1100" dirty="0"/>
              <a:t> </a:t>
            </a:r>
            <a:r>
              <a:rPr lang="en-US" altLang="ko-KR" sz="1100" dirty="0"/>
              <a:t>(</a:t>
            </a:r>
            <a:r>
              <a:rPr lang="ko-KR" altLang="en-US" sz="1100" dirty="0"/>
              <a:t>1</a:t>
            </a:r>
            <a:r>
              <a:rPr lang="en-US" altLang="ko-KR" sz="1100" dirty="0"/>
              <a:t>,</a:t>
            </a:r>
            <a:r>
              <a:rPr lang="ko-KR" altLang="en-US" sz="1100" dirty="0"/>
              <a:t>093</a:t>
            </a:r>
            <a:r>
              <a:rPr lang="en-US" altLang="ko-KR" sz="1100" dirty="0"/>
              <a:t>,</a:t>
            </a:r>
            <a:r>
              <a:rPr lang="ko-KR" altLang="en-US" sz="1100" dirty="0"/>
              <a:t>992</a:t>
            </a:r>
            <a:r>
              <a:rPr lang="en-US" altLang="ko-KR" sz="1100" dirty="0"/>
              <a:t>,</a:t>
            </a:r>
            <a:r>
              <a:rPr lang="ko-KR" altLang="en-US" sz="1100" dirty="0"/>
              <a:t>880</a:t>
            </a:r>
            <a:r>
              <a:rPr lang="en-US" altLang="ko-KR" sz="1100" dirty="0"/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3</a:t>
            </a:r>
            <a:r>
              <a:rPr lang="ko-KR" altLang="en-US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위 </a:t>
            </a: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: </a:t>
            </a:r>
            <a:r>
              <a:rPr lang="ko-KR" altLang="en-US" sz="1100" dirty="0"/>
              <a:t>서귀포시 성산읍 </a:t>
            </a:r>
            <a:r>
              <a:rPr lang="en-US" altLang="ko-KR" sz="1100" dirty="0"/>
              <a:t>(</a:t>
            </a:r>
            <a:r>
              <a:rPr lang="ko-KR" altLang="en-US" sz="1100" dirty="0"/>
              <a:t>991</a:t>
            </a:r>
            <a:r>
              <a:rPr lang="en-US" altLang="ko-KR" sz="1100" dirty="0"/>
              <a:t>,</a:t>
            </a:r>
            <a:r>
              <a:rPr lang="ko-KR" altLang="en-US" sz="1100" dirty="0"/>
              <a:t>105</a:t>
            </a:r>
            <a:r>
              <a:rPr lang="en-US" altLang="ko-KR" sz="1100" dirty="0"/>
              <a:t>,</a:t>
            </a:r>
            <a:r>
              <a:rPr lang="ko-KR" altLang="en-US" sz="1100" dirty="0"/>
              <a:t>138</a:t>
            </a:r>
            <a:r>
              <a:rPr lang="en-US" altLang="ko-KR" sz="1100" dirty="0"/>
              <a:t>)</a:t>
            </a:r>
            <a:endParaRPr lang="ko-KR" altLang="en-US" sz="11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4</a:t>
            </a:r>
            <a:r>
              <a:rPr lang="ko-KR" altLang="en-US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위 </a:t>
            </a: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: </a:t>
            </a:r>
            <a:r>
              <a:rPr lang="ko-KR" altLang="en-US" sz="1100" dirty="0"/>
              <a:t>제주시 연동 </a:t>
            </a:r>
            <a:r>
              <a:rPr lang="en-US" altLang="ko-KR" sz="1100" dirty="0"/>
              <a:t>(</a:t>
            </a:r>
            <a:r>
              <a:rPr lang="ko-KR" altLang="en-US" sz="1100" dirty="0"/>
              <a:t>897</a:t>
            </a:r>
            <a:r>
              <a:rPr lang="en-US" altLang="ko-KR" sz="1100" dirty="0"/>
              <a:t>,</a:t>
            </a:r>
            <a:r>
              <a:rPr lang="ko-KR" altLang="en-US" sz="1100" dirty="0"/>
              <a:t>823</a:t>
            </a:r>
            <a:r>
              <a:rPr lang="en-US" altLang="ko-KR" sz="1100" dirty="0"/>
              <a:t>,</a:t>
            </a:r>
            <a:r>
              <a:rPr lang="ko-KR" altLang="en-US" sz="1100" dirty="0"/>
              <a:t>990</a:t>
            </a:r>
            <a:r>
              <a:rPr lang="en-US" altLang="ko-KR" sz="1100" dirty="0"/>
              <a:t>)</a:t>
            </a:r>
            <a:endParaRPr lang="ko-KR" altLang="en-US" sz="11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5</a:t>
            </a:r>
            <a:r>
              <a:rPr lang="ko-KR" altLang="en-US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위</a:t>
            </a: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: </a:t>
            </a:r>
            <a:r>
              <a:rPr lang="ko-KR" altLang="en-US" sz="1100" dirty="0"/>
              <a:t>제주시 </a:t>
            </a:r>
            <a:r>
              <a:rPr lang="ko-KR" altLang="en-US" sz="1100" dirty="0" err="1"/>
              <a:t>구좌읍</a:t>
            </a:r>
            <a:r>
              <a:rPr lang="ko-KR" altLang="en-US" sz="1100" dirty="0"/>
              <a:t> </a:t>
            </a:r>
            <a:r>
              <a:rPr lang="en-US" altLang="ko-KR" sz="1100" dirty="0"/>
              <a:t>(</a:t>
            </a:r>
            <a:r>
              <a:rPr lang="ko-KR" altLang="en-US" sz="1100" dirty="0"/>
              <a:t>896</a:t>
            </a:r>
            <a:r>
              <a:rPr lang="en-US" altLang="ko-KR" sz="1100" dirty="0"/>
              <a:t>,</a:t>
            </a:r>
            <a:r>
              <a:rPr lang="ko-KR" altLang="en-US" sz="1100" dirty="0"/>
              <a:t>520</a:t>
            </a:r>
            <a:r>
              <a:rPr lang="en-US" altLang="ko-KR" sz="1100" dirty="0"/>
              <a:t>,</a:t>
            </a:r>
            <a:r>
              <a:rPr lang="ko-KR" altLang="en-US" sz="1100" dirty="0"/>
              <a:t>150</a:t>
            </a:r>
            <a:r>
              <a:rPr lang="en-US" altLang="ko-KR" sz="1100" dirty="0"/>
              <a:t>)</a:t>
            </a:r>
            <a:endParaRPr lang="en-US" altLang="ko-KR" sz="11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7E97B82C-B793-4AEA-B679-69632285ABCB}"/>
              </a:ext>
            </a:extLst>
          </p:cNvPr>
          <p:cNvCxnSpPr>
            <a:cxnSpLocks/>
          </p:cNvCxnSpPr>
          <p:nvPr/>
        </p:nvCxnSpPr>
        <p:spPr>
          <a:xfrm>
            <a:off x="707053" y="2611669"/>
            <a:ext cx="3664922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5" name="표 34">
            <a:extLst>
              <a:ext uri="{FF2B5EF4-FFF2-40B4-BE49-F238E27FC236}">
                <a16:creationId xmlns:a16="http://schemas.microsoft.com/office/drawing/2014/main" id="{58127C7E-84EE-49F0-9125-233E1AFEE2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1518080"/>
              </p:ext>
            </p:extLst>
          </p:nvPr>
        </p:nvGraphicFramePr>
        <p:xfrm>
          <a:off x="1378223" y="2746544"/>
          <a:ext cx="2507977" cy="1813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6222">
                  <a:extLst>
                    <a:ext uri="{9D8B030D-6E8A-4147-A177-3AD203B41FA5}">
                      <a16:colId xmlns:a16="http://schemas.microsoft.com/office/drawing/2014/main" val="313358811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26015933"/>
                    </a:ext>
                  </a:extLst>
                </a:gridCol>
                <a:gridCol w="1133475">
                  <a:extLst>
                    <a:ext uri="{9D8B030D-6E8A-4147-A177-3AD203B41FA5}">
                      <a16:colId xmlns:a16="http://schemas.microsoft.com/office/drawing/2014/main" val="3031379798"/>
                    </a:ext>
                  </a:extLst>
                </a:gridCol>
              </a:tblGrid>
              <a:tr h="280416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50" b="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25,200</a:t>
                      </a:r>
                      <a:endParaRPr lang="ko-KR" altLang="en-US" sz="1050" b="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/>
                        <a:t>~</a:t>
                      </a:r>
                      <a:endParaRPr lang="ko-KR" altLang="en-US" sz="1050" b="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50" b="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95,844,090</a:t>
                      </a:r>
                      <a:endParaRPr lang="ko-KR" altLang="en-US" sz="1050" b="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3763561"/>
                  </a:ext>
                </a:extLst>
              </a:tr>
              <a:tr h="280416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50" b="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95,844,090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~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5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303,949,500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8678619"/>
                  </a:ext>
                </a:extLst>
              </a:tr>
              <a:tr h="280416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5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303,949,500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~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5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562,661,100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9592302"/>
                  </a:ext>
                </a:extLst>
              </a:tr>
              <a:tr h="280416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562,661,100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~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5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1,093,992,880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81795"/>
                  </a:ext>
                </a:extLst>
              </a:tr>
              <a:tr h="280416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1,093,992,880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~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5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1,707,465,246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1938618"/>
                  </a:ext>
                </a:extLst>
              </a:tr>
              <a:tr h="280416"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050" dirty="0" err="1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결측치</a:t>
                      </a:r>
                      <a:r>
                        <a:rPr lang="ko-KR" altLang="en-US" sz="105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</a:t>
                      </a:r>
                      <a:r>
                        <a:rPr lang="en-US" altLang="ko-KR" sz="105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</a:t>
                      </a:r>
                      <a:r>
                        <a:rPr lang="ko-KR" altLang="en-US" sz="105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해당 지역에서의 매출통계 </a:t>
                      </a:r>
                      <a:r>
                        <a:rPr lang="en-US" altLang="ko-KR" sz="105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‘0’)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34687"/>
                  </a:ext>
                </a:extLst>
              </a:tr>
            </a:tbl>
          </a:graphicData>
        </a:graphic>
      </p:graphicFrame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9AED097B-CA4C-4D38-9CF0-BE608D842103}"/>
              </a:ext>
            </a:extLst>
          </p:cNvPr>
          <p:cNvCxnSpPr>
            <a:cxnSpLocks/>
          </p:cNvCxnSpPr>
          <p:nvPr/>
        </p:nvCxnSpPr>
        <p:spPr>
          <a:xfrm>
            <a:off x="707053" y="4602394"/>
            <a:ext cx="3664922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AB045893-6190-4761-8665-70D10C6E9D0B}"/>
              </a:ext>
            </a:extLst>
          </p:cNvPr>
          <p:cNvSpPr/>
          <p:nvPr/>
        </p:nvSpPr>
        <p:spPr>
          <a:xfrm>
            <a:off x="5774936" y="2534051"/>
            <a:ext cx="2021080" cy="323165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4</a:t>
            </a:r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위 </a:t>
            </a: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: </a:t>
            </a:r>
            <a:r>
              <a:rPr lang="ko-KR" altLang="en-US" sz="1000" dirty="0"/>
              <a:t>제주시 연동 </a:t>
            </a:r>
            <a:r>
              <a:rPr lang="en-US" altLang="ko-KR" sz="1000" dirty="0"/>
              <a:t>(</a:t>
            </a:r>
            <a:r>
              <a:rPr lang="ko-KR" altLang="en-US" sz="1000" dirty="0"/>
              <a:t>897</a:t>
            </a:r>
            <a:r>
              <a:rPr lang="en-US" altLang="ko-KR" sz="1000" dirty="0"/>
              <a:t>,</a:t>
            </a:r>
            <a:r>
              <a:rPr lang="ko-KR" altLang="en-US" sz="1000" dirty="0"/>
              <a:t>823</a:t>
            </a:r>
            <a:r>
              <a:rPr lang="en-US" altLang="ko-KR" sz="1000" dirty="0"/>
              <a:t>,</a:t>
            </a:r>
            <a:r>
              <a:rPr lang="ko-KR" altLang="en-US" sz="1000" dirty="0"/>
              <a:t>990</a:t>
            </a:r>
            <a:r>
              <a:rPr lang="en-US" altLang="ko-KR" sz="1000" dirty="0"/>
              <a:t>)</a:t>
            </a:r>
            <a:endParaRPr lang="ko-KR" altLang="en-US" sz="10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cxnSp>
        <p:nvCxnSpPr>
          <p:cNvPr id="40" name="연결선: 꺾임 39">
            <a:extLst>
              <a:ext uri="{FF2B5EF4-FFF2-40B4-BE49-F238E27FC236}">
                <a16:creationId xmlns:a16="http://schemas.microsoft.com/office/drawing/2014/main" id="{5A67A63B-7700-4AF6-9F5E-B661BB47C4A2}"/>
              </a:ext>
            </a:extLst>
          </p:cNvPr>
          <p:cNvCxnSpPr>
            <a:cxnSpLocks/>
            <a:endCxn id="39" idx="2"/>
          </p:cNvCxnSpPr>
          <p:nvPr/>
        </p:nvCxnSpPr>
        <p:spPr>
          <a:xfrm rot="10800000">
            <a:off x="6785477" y="2857217"/>
            <a:ext cx="1205999" cy="487123"/>
          </a:xfrm>
          <a:prstGeom prst="bentConnector2">
            <a:avLst/>
          </a:prstGeom>
          <a:ln w="95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42DFBE23-81E2-4940-8D5B-995B00C77704}"/>
              </a:ext>
            </a:extLst>
          </p:cNvPr>
          <p:cNvSpPr/>
          <p:nvPr/>
        </p:nvSpPr>
        <p:spPr>
          <a:xfrm>
            <a:off x="7464092" y="1826548"/>
            <a:ext cx="2403808" cy="295530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1</a:t>
            </a:r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위 </a:t>
            </a: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: </a:t>
            </a:r>
            <a:r>
              <a:rPr lang="ko-KR" altLang="en-US" sz="1000" dirty="0"/>
              <a:t>제주시 용담이동 </a:t>
            </a:r>
            <a:r>
              <a:rPr lang="en-US" altLang="ko-KR" sz="1000" dirty="0"/>
              <a:t>(</a:t>
            </a:r>
            <a:r>
              <a:rPr lang="ko-KR" altLang="en-US" sz="1000" dirty="0"/>
              <a:t>1</a:t>
            </a:r>
            <a:r>
              <a:rPr lang="en-US" altLang="ko-KR" sz="1000" dirty="0"/>
              <a:t>,</a:t>
            </a:r>
            <a:r>
              <a:rPr lang="ko-KR" altLang="en-US" sz="1000" dirty="0"/>
              <a:t>707</a:t>
            </a:r>
            <a:r>
              <a:rPr lang="en-US" altLang="ko-KR" sz="1000" dirty="0"/>
              <a:t>,</a:t>
            </a:r>
            <a:r>
              <a:rPr lang="ko-KR" altLang="en-US" sz="1000" dirty="0"/>
              <a:t>465</a:t>
            </a:r>
            <a:r>
              <a:rPr lang="en-US" altLang="ko-KR" sz="1000" dirty="0"/>
              <a:t>,</a:t>
            </a:r>
            <a:r>
              <a:rPr lang="ko-KR" altLang="en-US" sz="1000" dirty="0"/>
              <a:t>246</a:t>
            </a:r>
            <a:r>
              <a:rPr lang="en-US" altLang="ko-KR" sz="1000" dirty="0"/>
              <a:t>)</a:t>
            </a:r>
          </a:p>
        </p:txBody>
      </p:sp>
      <p:cxnSp>
        <p:nvCxnSpPr>
          <p:cNvPr id="42" name="연결선: 꺾임 41">
            <a:extLst>
              <a:ext uri="{FF2B5EF4-FFF2-40B4-BE49-F238E27FC236}">
                <a16:creationId xmlns:a16="http://schemas.microsoft.com/office/drawing/2014/main" id="{78BF6FF3-EFE2-4336-9E42-1C4A2A85C034}"/>
              </a:ext>
            </a:extLst>
          </p:cNvPr>
          <p:cNvCxnSpPr>
            <a:cxnSpLocks/>
            <a:endCxn id="41" idx="2"/>
          </p:cNvCxnSpPr>
          <p:nvPr/>
        </p:nvCxnSpPr>
        <p:spPr>
          <a:xfrm rot="5400000" flipH="1" flipV="1">
            <a:off x="7858700" y="2254854"/>
            <a:ext cx="940071" cy="674521"/>
          </a:xfrm>
          <a:prstGeom prst="bentConnector3">
            <a:avLst>
              <a:gd name="adj1" fmla="val 50000"/>
            </a:avLst>
          </a:prstGeom>
          <a:ln w="95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4A81E05B-C724-483D-BD58-A2B3C20D5C96}"/>
              </a:ext>
            </a:extLst>
          </p:cNvPr>
          <p:cNvSpPr/>
          <p:nvPr/>
        </p:nvSpPr>
        <p:spPr>
          <a:xfrm>
            <a:off x="4449872" y="3057355"/>
            <a:ext cx="2183005" cy="323165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2</a:t>
            </a:r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위 </a:t>
            </a: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: </a:t>
            </a:r>
            <a:r>
              <a:rPr lang="ko-KR" altLang="en-US" sz="1000" dirty="0"/>
              <a:t>제주시 </a:t>
            </a:r>
            <a:r>
              <a:rPr lang="ko-KR" altLang="en-US" sz="1000" dirty="0" err="1"/>
              <a:t>애월읍</a:t>
            </a:r>
            <a:r>
              <a:rPr lang="ko-KR" altLang="en-US" sz="1000" dirty="0"/>
              <a:t> </a:t>
            </a:r>
            <a:r>
              <a:rPr lang="en-US" altLang="ko-KR" sz="1000" dirty="0"/>
              <a:t>(</a:t>
            </a:r>
            <a:r>
              <a:rPr lang="ko-KR" altLang="en-US" sz="1000" dirty="0"/>
              <a:t>1</a:t>
            </a:r>
            <a:r>
              <a:rPr lang="en-US" altLang="ko-KR" sz="1000" dirty="0"/>
              <a:t>,</a:t>
            </a:r>
            <a:r>
              <a:rPr lang="ko-KR" altLang="en-US" sz="1000" dirty="0"/>
              <a:t>093</a:t>
            </a:r>
            <a:r>
              <a:rPr lang="en-US" altLang="ko-KR" sz="1000" dirty="0"/>
              <a:t>,</a:t>
            </a:r>
            <a:r>
              <a:rPr lang="ko-KR" altLang="en-US" sz="1000" dirty="0"/>
              <a:t>992</a:t>
            </a:r>
            <a:r>
              <a:rPr lang="en-US" altLang="ko-KR" sz="1000" dirty="0"/>
              <a:t>,</a:t>
            </a:r>
            <a:r>
              <a:rPr lang="ko-KR" altLang="en-US" sz="1000" dirty="0"/>
              <a:t>880</a:t>
            </a:r>
            <a:r>
              <a:rPr lang="en-US" altLang="ko-KR" sz="1000" dirty="0"/>
              <a:t>)</a:t>
            </a:r>
          </a:p>
        </p:txBody>
      </p:sp>
      <p:cxnSp>
        <p:nvCxnSpPr>
          <p:cNvPr id="45" name="연결선: 꺾임 44">
            <a:extLst>
              <a:ext uri="{FF2B5EF4-FFF2-40B4-BE49-F238E27FC236}">
                <a16:creationId xmlns:a16="http://schemas.microsoft.com/office/drawing/2014/main" id="{705C7D80-4DC0-4C35-AAF6-8283C8958F37}"/>
              </a:ext>
            </a:extLst>
          </p:cNvPr>
          <p:cNvCxnSpPr>
            <a:cxnSpLocks/>
            <a:endCxn id="44" idx="2"/>
          </p:cNvCxnSpPr>
          <p:nvPr/>
        </p:nvCxnSpPr>
        <p:spPr>
          <a:xfrm rot="10800000">
            <a:off x="5541375" y="3380521"/>
            <a:ext cx="1397558" cy="321115"/>
          </a:xfrm>
          <a:prstGeom prst="bentConnector2">
            <a:avLst/>
          </a:prstGeom>
          <a:ln w="95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8D915DD9-A740-4847-AA7A-F671186FF8B1}"/>
              </a:ext>
            </a:extLst>
          </p:cNvPr>
          <p:cNvSpPr/>
          <p:nvPr/>
        </p:nvSpPr>
        <p:spPr>
          <a:xfrm>
            <a:off x="9867900" y="5357731"/>
            <a:ext cx="2183005" cy="295530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3</a:t>
            </a:r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위 </a:t>
            </a: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: </a:t>
            </a:r>
            <a:r>
              <a:rPr lang="ko-KR" altLang="en-US" sz="1000" dirty="0"/>
              <a:t>서귀포시 성산읍 </a:t>
            </a:r>
            <a:r>
              <a:rPr lang="en-US" altLang="ko-KR" sz="1000" dirty="0"/>
              <a:t>(</a:t>
            </a:r>
            <a:r>
              <a:rPr lang="ko-KR" altLang="en-US" sz="1000" dirty="0"/>
              <a:t>991</a:t>
            </a:r>
            <a:r>
              <a:rPr lang="en-US" altLang="ko-KR" sz="1000" dirty="0"/>
              <a:t>,</a:t>
            </a:r>
            <a:r>
              <a:rPr lang="ko-KR" altLang="en-US" sz="1000" dirty="0"/>
              <a:t>105</a:t>
            </a:r>
            <a:r>
              <a:rPr lang="en-US" altLang="ko-KR" sz="1000" dirty="0"/>
              <a:t>,</a:t>
            </a:r>
            <a:r>
              <a:rPr lang="ko-KR" altLang="en-US" sz="1000" dirty="0"/>
              <a:t>138</a:t>
            </a:r>
            <a:r>
              <a:rPr lang="en-US" altLang="ko-KR" sz="1000" dirty="0"/>
              <a:t>)</a:t>
            </a:r>
            <a:endParaRPr lang="ko-KR" altLang="en-US" sz="10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cxnSp>
        <p:nvCxnSpPr>
          <p:cNvPr id="2054" name="직선 연결선 2053">
            <a:extLst>
              <a:ext uri="{FF2B5EF4-FFF2-40B4-BE49-F238E27FC236}">
                <a16:creationId xmlns:a16="http://schemas.microsoft.com/office/drawing/2014/main" id="{9C21AE98-9714-48C7-89DB-9CE278813BE5}"/>
              </a:ext>
            </a:extLst>
          </p:cNvPr>
          <p:cNvCxnSpPr>
            <a:cxnSpLocks/>
            <a:endCxn id="47" idx="0"/>
          </p:cNvCxnSpPr>
          <p:nvPr/>
        </p:nvCxnSpPr>
        <p:spPr>
          <a:xfrm>
            <a:off x="10959403" y="4096006"/>
            <a:ext cx="0" cy="12617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1D16C40B-EE22-432E-A6EE-C16D28EF613D}"/>
              </a:ext>
            </a:extLst>
          </p:cNvPr>
          <p:cNvSpPr/>
          <p:nvPr/>
        </p:nvSpPr>
        <p:spPr>
          <a:xfrm>
            <a:off x="9964594" y="2083849"/>
            <a:ext cx="2086311" cy="323165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5</a:t>
            </a:r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위</a:t>
            </a: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: </a:t>
            </a:r>
            <a:r>
              <a:rPr lang="ko-KR" altLang="en-US" sz="1000" dirty="0"/>
              <a:t>제주시 </a:t>
            </a:r>
            <a:r>
              <a:rPr lang="ko-KR" altLang="en-US" sz="1000" dirty="0" err="1"/>
              <a:t>구좌읍</a:t>
            </a:r>
            <a:r>
              <a:rPr lang="ko-KR" altLang="en-US" sz="1000" dirty="0"/>
              <a:t> </a:t>
            </a:r>
            <a:r>
              <a:rPr lang="en-US" altLang="ko-KR" sz="1000" dirty="0"/>
              <a:t>(</a:t>
            </a:r>
            <a:r>
              <a:rPr lang="ko-KR" altLang="en-US" sz="1000" dirty="0"/>
              <a:t>896</a:t>
            </a:r>
            <a:r>
              <a:rPr lang="en-US" altLang="ko-KR" sz="1000" dirty="0"/>
              <a:t>,</a:t>
            </a:r>
            <a:r>
              <a:rPr lang="ko-KR" altLang="en-US" sz="1000" dirty="0"/>
              <a:t>520</a:t>
            </a:r>
            <a:r>
              <a:rPr lang="en-US" altLang="ko-KR" sz="1000" dirty="0"/>
              <a:t>,</a:t>
            </a:r>
            <a:r>
              <a:rPr lang="ko-KR" altLang="en-US" sz="1000" dirty="0"/>
              <a:t>150</a:t>
            </a:r>
            <a:r>
              <a:rPr lang="en-US" altLang="ko-KR" sz="1000" dirty="0"/>
              <a:t>)</a:t>
            </a:r>
            <a:endParaRPr lang="en-US" altLang="ko-KR" sz="10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cxnSp>
        <p:nvCxnSpPr>
          <p:cNvPr id="64" name="연결선: 꺾임 63">
            <a:extLst>
              <a:ext uri="{FF2B5EF4-FFF2-40B4-BE49-F238E27FC236}">
                <a16:creationId xmlns:a16="http://schemas.microsoft.com/office/drawing/2014/main" id="{2C7E6CD3-B9A1-44AD-B456-439C7552238A}"/>
              </a:ext>
            </a:extLst>
          </p:cNvPr>
          <p:cNvCxnSpPr>
            <a:cxnSpLocks/>
            <a:endCxn id="59" idx="2"/>
          </p:cNvCxnSpPr>
          <p:nvPr/>
        </p:nvCxnSpPr>
        <p:spPr>
          <a:xfrm rot="5400000" flipH="1" flipV="1">
            <a:off x="10538883" y="2593282"/>
            <a:ext cx="655135" cy="282600"/>
          </a:xfrm>
          <a:prstGeom prst="bentConnector3">
            <a:avLst>
              <a:gd name="adj1" fmla="val 50000"/>
            </a:avLst>
          </a:prstGeom>
          <a:ln w="95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72528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4EF2F085-FE68-45DF-A655-79DC8445B4C1}"/>
              </a:ext>
            </a:extLst>
          </p:cNvPr>
          <p:cNvSpPr/>
          <p:nvPr/>
        </p:nvSpPr>
        <p:spPr>
          <a:xfrm>
            <a:off x="696687" y="1"/>
            <a:ext cx="406400" cy="1141513"/>
          </a:xfrm>
          <a:prstGeom prst="rect">
            <a:avLst/>
          </a:prstGeom>
          <a:solidFill>
            <a:srgbClr val="FF98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5CD415-264E-43D6-8785-810173183FEB}"/>
              </a:ext>
            </a:extLst>
          </p:cNvPr>
          <p:cNvSpPr txBox="1"/>
          <p:nvPr/>
        </p:nvSpPr>
        <p:spPr>
          <a:xfrm>
            <a:off x="1103087" y="511315"/>
            <a:ext cx="96220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업종별 현황 지도화</a:t>
            </a:r>
            <a:r>
              <a:rPr lang="en-US" altLang="ko-KR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en-US" altLang="ko-KR" sz="4000" b="1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Qgis</a:t>
            </a:r>
            <a:r>
              <a:rPr lang="en-US" altLang="ko-KR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) – </a:t>
            </a:r>
            <a:r>
              <a:rPr lang="ko-KR" altLang="en-US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관광지 입장객수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608A7B-2923-4B73-B6BD-E934F73686E8}"/>
              </a:ext>
            </a:extLst>
          </p:cNvPr>
          <p:cNvSpPr txBox="1"/>
          <p:nvPr/>
        </p:nvSpPr>
        <p:spPr>
          <a:xfrm>
            <a:off x="1103087" y="271047"/>
            <a:ext cx="63343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68514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04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분석 결과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C0F2CC-C563-4983-B1A3-6FEA9E66F30D}"/>
              </a:ext>
            </a:extLst>
          </p:cNvPr>
          <p:cNvSpPr txBox="1"/>
          <p:nvPr/>
        </p:nvSpPr>
        <p:spPr>
          <a:xfrm>
            <a:off x="618673" y="683568"/>
            <a:ext cx="562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3.</a:t>
            </a:r>
            <a:endParaRPr lang="ko-KR" altLang="en-US" sz="2400" b="1" dirty="0">
              <a:solidFill>
                <a:schemeClr val="bg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C652DB61-8DB3-4A73-A520-4EABF8A84C09}"/>
              </a:ext>
            </a:extLst>
          </p:cNvPr>
          <p:cNvGrpSpPr/>
          <p:nvPr/>
        </p:nvGrpSpPr>
        <p:grpSpPr>
          <a:xfrm>
            <a:off x="688477" y="1275589"/>
            <a:ext cx="3058023" cy="615548"/>
            <a:chOff x="688477" y="1275589"/>
            <a:chExt cx="3058023" cy="615548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0F0BC34-2C74-4C96-BC7A-879AE45CB41C}"/>
                </a:ext>
              </a:extLst>
            </p:cNvPr>
            <p:cNvSpPr/>
            <p:nvPr/>
          </p:nvSpPr>
          <p:spPr>
            <a:xfrm>
              <a:off x="1162966" y="1629527"/>
              <a:ext cx="2583533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100" b="1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* </a:t>
              </a:r>
              <a:r>
                <a:rPr lang="ko-KR" altLang="en-US" sz="1100" b="1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회색은 </a:t>
              </a:r>
              <a:r>
                <a:rPr lang="ko-KR" altLang="en-US" sz="1100" b="1" dirty="0" err="1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결측치</a:t>
              </a:r>
              <a:endParaRPr lang="en-US" altLang="ko-KR" sz="1100" b="1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7DB7CAC4-509A-413A-9771-DD7F1F26B99F}"/>
                </a:ext>
              </a:extLst>
            </p:cNvPr>
            <p:cNvGrpSpPr/>
            <p:nvPr/>
          </p:nvGrpSpPr>
          <p:grpSpPr>
            <a:xfrm>
              <a:off x="688477" y="1275589"/>
              <a:ext cx="3058023" cy="511200"/>
              <a:chOff x="688477" y="1275589"/>
              <a:chExt cx="3058023" cy="511200"/>
            </a:xfrm>
          </p:grpSpPr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DA7E7266-067B-40CD-B483-C4A704D44A73}"/>
                  </a:ext>
                </a:extLst>
              </p:cNvPr>
              <p:cNvSpPr/>
              <p:nvPr/>
            </p:nvSpPr>
            <p:spPr>
              <a:xfrm>
                <a:off x="707053" y="1294165"/>
                <a:ext cx="474048" cy="474048"/>
              </a:xfrm>
              <a:prstGeom prst="ellipse">
                <a:avLst/>
              </a:prstGeom>
              <a:solidFill>
                <a:srgbClr val="FF984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B1287209-0F9A-4111-8A3E-DFBA69C87809}"/>
                  </a:ext>
                </a:extLst>
              </p:cNvPr>
              <p:cNvSpPr/>
              <p:nvPr/>
            </p:nvSpPr>
            <p:spPr>
              <a:xfrm>
                <a:off x="1162967" y="1400928"/>
                <a:ext cx="2583533" cy="2616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ko-KR" altLang="en-US" sz="11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관광지 입장객수 총합</a:t>
                </a:r>
                <a:endParaRPr lang="en-US" altLang="ko-KR" sz="11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pic>
            <p:nvPicPr>
              <p:cNvPr id="23" name="그림 22">
                <a:hlinkClick r:id="rId2"/>
                <a:extLst>
                  <a:ext uri="{FF2B5EF4-FFF2-40B4-BE49-F238E27FC236}">
                    <a16:creationId xmlns:a16="http://schemas.microsoft.com/office/drawing/2014/main" id="{C3B0FD15-DEDC-494A-BCE2-56927E69EC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88477" y="1275589"/>
                <a:ext cx="511200" cy="511200"/>
              </a:xfrm>
              <a:prstGeom prst="rect">
                <a:avLst/>
              </a:prstGeom>
            </p:spPr>
          </p:pic>
        </p:grpSp>
      </p:grpSp>
      <p:pic>
        <p:nvPicPr>
          <p:cNvPr id="8194" name="Picture 2" descr="https://lh7-us.googleusercontent.com/4ZpeGrKGYYiw9J_2lQEJUKqoOsUX_5Z5WlVv6hUPVgW3IDQV3lPguRC_u65bSLYVEVigcCcIfH5YOGiFQny3O1p0GstXmKiaIvLDpWfLXz-912DizKexuRDI58rnryU-BmfmjsFK=s2048">
            <a:extLst>
              <a:ext uri="{FF2B5EF4-FFF2-40B4-BE49-F238E27FC236}">
                <a16:creationId xmlns:a16="http://schemas.microsoft.com/office/drawing/2014/main" id="{705E4179-C952-416C-9AA0-14314BD1B7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4387" y="2015958"/>
            <a:ext cx="6660323" cy="4364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5A6B67B6-5DD7-408A-94C3-8B3543464D7B}"/>
              </a:ext>
            </a:extLst>
          </p:cNvPr>
          <p:cNvSpPr/>
          <p:nvPr/>
        </p:nvSpPr>
        <p:spPr>
          <a:xfrm>
            <a:off x="688477" y="1949940"/>
            <a:ext cx="3692036" cy="5703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읍</a:t>
            </a:r>
            <a:r>
              <a:rPr lang="en-US" altLang="ko-KR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</a:t>
            </a:r>
            <a:r>
              <a:rPr lang="ko-KR" altLang="en-US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면</a:t>
            </a:r>
            <a:r>
              <a:rPr lang="en-US" altLang="ko-KR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</a:t>
            </a:r>
            <a:r>
              <a:rPr lang="ko-KR" altLang="en-US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동 단위 지역을 기준으로 입장객수를 </a:t>
            </a:r>
            <a:r>
              <a:rPr lang="en-US" altLang="ko-KR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5</a:t>
            </a:r>
            <a:r>
              <a:rPr lang="ko-KR" altLang="en-US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계급으로 나눔</a:t>
            </a:r>
            <a:endParaRPr lang="en-US" altLang="ko-KR" sz="1100" dirty="0">
              <a:solidFill>
                <a:srgbClr val="000000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marL="171450" indent="-1714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5</a:t>
            </a:r>
            <a:r>
              <a:rPr lang="ko-KR" altLang="en-US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개 구분 기준</a:t>
            </a:r>
            <a:r>
              <a:rPr lang="en-US" altLang="ko-KR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:</a:t>
            </a:r>
            <a:r>
              <a:rPr lang="ko-KR" altLang="en-US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sz="1100" dirty="0" err="1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Qgis</a:t>
            </a:r>
            <a:r>
              <a:rPr lang="ko-KR" altLang="en-US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에서 </a:t>
            </a:r>
            <a:r>
              <a:rPr lang="en-US" altLang="ko-KR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‘</a:t>
            </a:r>
            <a:r>
              <a:rPr lang="ko-KR" altLang="en-US" sz="1100" dirty="0" err="1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내추럴</a:t>
            </a:r>
            <a:r>
              <a:rPr lang="ko-KR" altLang="en-US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브레이크</a:t>
            </a:r>
            <a:r>
              <a:rPr lang="en-US" altLang="ko-KR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’</a:t>
            </a:r>
            <a:r>
              <a:rPr lang="ko-KR" altLang="en-US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로 자동 나눔</a:t>
            </a:r>
            <a:endParaRPr lang="en-US" altLang="ko-KR" sz="1100" dirty="0">
              <a:solidFill>
                <a:srgbClr val="000000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4D638155-2F64-464D-80DC-251666EEE81E}"/>
              </a:ext>
            </a:extLst>
          </p:cNvPr>
          <p:cNvGrpSpPr/>
          <p:nvPr/>
        </p:nvGrpSpPr>
        <p:grpSpPr>
          <a:xfrm>
            <a:off x="1103087" y="2779959"/>
            <a:ext cx="187287" cy="1598237"/>
            <a:chOff x="1103087" y="2779959"/>
            <a:chExt cx="187287" cy="1598237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C6449564-1D51-46D0-A8DF-D596D7B8E6DF}"/>
                </a:ext>
              </a:extLst>
            </p:cNvPr>
            <p:cNvSpPr/>
            <p:nvPr/>
          </p:nvSpPr>
          <p:spPr>
            <a:xfrm>
              <a:off x="1103087" y="2779959"/>
              <a:ext cx="187287" cy="1872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/>
                <a:t>ㅁ</a:t>
              </a:r>
              <a:endParaRPr lang="ko-KR" altLang="en-US" dirty="0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35EA4F19-BD97-49DE-B867-31B6D54A43D8}"/>
                </a:ext>
              </a:extLst>
            </p:cNvPr>
            <p:cNvSpPr/>
            <p:nvPr/>
          </p:nvSpPr>
          <p:spPr>
            <a:xfrm>
              <a:off x="1103087" y="3062149"/>
              <a:ext cx="187287" cy="187287"/>
            </a:xfrm>
            <a:prstGeom prst="rect">
              <a:avLst/>
            </a:prstGeom>
            <a:solidFill>
              <a:srgbClr val="FEE0BF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4228FD12-7864-481D-A924-3E649E7BAC07}"/>
                </a:ext>
              </a:extLst>
            </p:cNvPr>
            <p:cNvSpPr/>
            <p:nvPr/>
          </p:nvSpPr>
          <p:spPr>
            <a:xfrm>
              <a:off x="1103087" y="3344339"/>
              <a:ext cx="187287" cy="187287"/>
            </a:xfrm>
            <a:prstGeom prst="rect">
              <a:avLst/>
            </a:prstGeom>
            <a:solidFill>
              <a:srgbClr val="FDC080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02A46AE-8924-4C12-8AA3-234437DFE42F}"/>
                </a:ext>
              </a:extLst>
            </p:cNvPr>
            <p:cNvSpPr/>
            <p:nvPr/>
          </p:nvSpPr>
          <p:spPr>
            <a:xfrm>
              <a:off x="1103087" y="3626529"/>
              <a:ext cx="187287" cy="187287"/>
            </a:xfrm>
            <a:prstGeom prst="rect">
              <a:avLst/>
            </a:prstGeom>
            <a:solidFill>
              <a:srgbClr val="FBA140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552839C9-7F75-46A1-A66D-058D2F9EEA2D}"/>
                </a:ext>
              </a:extLst>
            </p:cNvPr>
            <p:cNvSpPr/>
            <p:nvPr/>
          </p:nvSpPr>
          <p:spPr>
            <a:xfrm>
              <a:off x="1103087" y="3908719"/>
              <a:ext cx="187287" cy="187287"/>
            </a:xfrm>
            <a:prstGeom prst="rect">
              <a:avLst/>
            </a:prstGeom>
            <a:solidFill>
              <a:srgbClr val="FA8100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ED43DB06-D952-4D3B-B0E9-5A8DAD60F549}"/>
                </a:ext>
              </a:extLst>
            </p:cNvPr>
            <p:cNvSpPr/>
            <p:nvPr/>
          </p:nvSpPr>
          <p:spPr>
            <a:xfrm>
              <a:off x="1103087" y="4190909"/>
              <a:ext cx="187287" cy="187287"/>
            </a:xfrm>
            <a:prstGeom prst="rect">
              <a:avLst/>
            </a:prstGeom>
            <a:solidFill>
              <a:srgbClr val="9F9F9F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06B7104E-7542-4366-A9DC-1DB94798572E}"/>
              </a:ext>
            </a:extLst>
          </p:cNvPr>
          <p:cNvSpPr/>
          <p:nvPr/>
        </p:nvSpPr>
        <p:spPr>
          <a:xfrm>
            <a:off x="1049841" y="4699096"/>
            <a:ext cx="2744599" cy="13619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1</a:t>
            </a:r>
            <a:r>
              <a:rPr lang="ko-KR" altLang="en-US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위 </a:t>
            </a: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: </a:t>
            </a:r>
            <a:r>
              <a:rPr lang="ko-KR" altLang="en-US" sz="1100" dirty="0"/>
              <a:t>서귀포시 성산읍 </a:t>
            </a:r>
            <a:r>
              <a:rPr lang="en-US" altLang="ko-KR" sz="1100" dirty="0"/>
              <a:t>(</a:t>
            </a:r>
            <a:r>
              <a:rPr lang="ko-KR" altLang="en-US" sz="1100" dirty="0"/>
              <a:t>6</a:t>
            </a:r>
            <a:r>
              <a:rPr lang="en-US" altLang="ko-KR" sz="1100" dirty="0"/>
              <a:t>,</a:t>
            </a:r>
            <a:r>
              <a:rPr lang="ko-KR" altLang="en-US" sz="1100" dirty="0"/>
              <a:t>058</a:t>
            </a:r>
            <a:r>
              <a:rPr lang="en-US" altLang="ko-KR" sz="1100" dirty="0"/>
              <a:t>,</a:t>
            </a:r>
            <a:r>
              <a:rPr lang="ko-KR" altLang="en-US" sz="1100" dirty="0"/>
              <a:t>446</a:t>
            </a:r>
            <a:r>
              <a:rPr lang="en-US" altLang="ko-KR" sz="1100" dirty="0"/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2</a:t>
            </a:r>
            <a:r>
              <a:rPr lang="ko-KR" altLang="en-US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위 </a:t>
            </a: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: </a:t>
            </a:r>
            <a:r>
              <a:rPr lang="ko-KR" altLang="en-US" sz="1100" dirty="0"/>
              <a:t>제주시 </a:t>
            </a:r>
            <a:r>
              <a:rPr lang="ko-KR" altLang="en-US" sz="1100" dirty="0" err="1"/>
              <a:t>구좌읍</a:t>
            </a:r>
            <a:r>
              <a:rPr lang="ko-KR" altLang="en-US" sz="1100" dirty="0"/>
              <a:t> </a:t>
            </a:r>
            <a:r>
              <a:rPr lang="en-US" altLang="ko-KR" sz="1100" dirty="0"/>
              <a:t>(</a:t>
            </a:r>
            <a:r>
              <a:rPr lang="ko-KR" altLang="en-US" sz="1100" dirty="0"/>
              <a:t>5</a:t>
            </a:r>
            <a:r>
              <a:rPr lang="en-US" altLang="ko-KR" sz="1100" dirty="0"/>
              <a:t>,</a:t>
            </a:r>
            <a:r>
              <a:rPr lang="ko-KR" altLang="en-US" sz="1100" dirty="0"/>
              <a:t>097</a:t>
            </a:r>
            <a:r>
              <a:rPr lang="en-US" altLang="ko-KR" sz="1100" dirty="0"/>
              <a:t>,</a:t>
            </a:r>
            <a:r>
              <a:rPr lang="ko-KR" altLang="en-US" sz="1100" dirty="0"/>
              <a:t>197</a:t>
            </a:r>
            <a:r>
              <a:rPr lang="en-US" altLang="ko-KR" sz="1100" dirty="0"/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3</a:t>
            </a:r>
            <a:r>
              <a:rPr lang="ko-KR" altLang="en-US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위 </a:t>
            </a: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: </a:t>
            </a:r>
            <a:r>
              <a:rPr lang="ko-KR" altLang="en-US" sz="1100" dirty="0"/>
              <a:t>서귀포시 </a:t>
            </a:r>
            <a:r>
              <a:rPr lang="ko-KR" altLang="en-US" sz="1100" dirty="0" err="1"/>
              <a:t>중문동</a:t>
            </a:r>
            <a:r>
              <a:rPr lang="ko-KR" altLang="en-US" sz="1100" dirty="0"/>
              <a:t> </a:t>
            </a:r>
            <a:r>
              <a:rPr lang="en-US" altLang="ko-KR" sz="1100" dirty="0"/>
              <a:t>(</a:t>
            </a:r>
            <a:r>
              <a:rPr lang="ko-KR" altLang="en-US" sz="1100" dirty="0"/>
              <a:t>4</a:t>
            </a:r>
            <a:r>
              <a:rPr lang="en-US" altLang="ko-KR" sz="1100" dirty="0"/>
              <a:t>,</a:t>
            </a:r>
            <a:r>
              <a:rPr lang="ko-KR" altLang="en-US" sz="1100" dirty="0"/>
              <a:t>692</a:t>
            </a:r>
            <a:r>
              <a:rPr lang="en-US" altLang="ko-KR" sz="1100" dirty="0"/>
              <a:t>,</a:t>
            </a:r>
            <a:r>
              <a:rPr lang="ko-KR" altLang="en-US" sz="1100" dirty="0"/>
              <a:t>796</a:t>
            </a:r>
            <a:r>
              <a:rPr lang="en-US" altLang="ko-KR" sz="1100" dirty="0"/>
              <a:t>)</a:t>
            </a:r>
            <a:endParaRPr lang="ko-KR" altLang="en-US" sz="11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4</a:t>
            </a:r>
            <a:r>
              <a:rPr lang="ko-KR" altLang="en-US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위 </a:t>
            </a: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: </a:t>
            </a:r>
            <a:r>
              <a:rPr lang="ko-KR" altLang="en-US" sz="1100" dirty="0"/>
              <a:t>서귀포시 </a:t>
            </a:r>
            <a:r>
              <a:rPr lang="ko-KR" altLang="en-US" sz="1100" dirty="0" err="1"/>
              <a:t>서홍동</a:t>
            </a:r>
            <a:r>
              <a:rPr lang="ko-KR" altLang="en-US" sz="1100" dirty="0"/>
              <a:t> </a:t>
            </a:r>
            <a:r>
              <a:rPr lang="en-US" altLang="ko-KR" sz="1100" dirty="0"/>
              <a:t>(</a:t>
            </a:r>
            <a:r>
              <a:rPr lang="ko-KR" altLang="en-US" sz="1100" dirty="0"/>
              <a:t>4</a:t>
            </a:r>
            <a:r>
              <a:rPr lang="en-US" altLang="ko-KR" sz="1100" dirty="0"/>
              <a:t>,</a:t>
            </a:r>
            <a:r>
              <a:rPr lang="ko-KR" altLang="en-US" sz="1100" dirty="0"/>
              <a:t>400</a:t>
            </a:r>
            <a:r>
              <a:rPr lang="en-US" altLang="ko-KR" sz="1100" dirty="0"/>
              <a:t>,</a:t>
            </a:r>
            <a:r>
              <a:rPr lang="ko-KR" altLang="en-US" sz="1100" dirty="0"/>
              <a:t>085</a:t>
            </a:r>
            <a:r>
              <a:rPr lang="en-US" altLang="ko-KR" sz="1100" dirty="0"/>
              <a:t>)</a:t>
            </a:r>
            <a:endParaRPr lang="ko-KR" altLang="en-US" sz="11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5</a:t>
            </a:r>
            <a:r>
              <a:rPr lang="ko-KR" altLang="en-US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위</a:t>
            </a: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: </a:t>
            </a:r>
            <a:r>
              <a:rPr lang="ko-KR" altLang="en-US" sz="1100" dirty="0"/>
              <a:t>서귀포시 </a:t>
            </a:r>
            <a:r>
              <a:rPr lang="ko-KR" altLang="en-US" sz="1100" dirty="0" err="1"/>
              <a:t>안덕면</a:t>
            </a:r>
            <a:r>
              <a:rPr lang="ko-KR" altLang="en-US" sz="1100" dirty="0"/>
              <a:t> </a:t>
            </a:r>
            <a:r>
              <a:rPr lang="en-US" altLang="ko-KR" sz="1100" dirty="0"/>
              <a:t>(</a:t>
            </a:r>
            <a:r>
              <a:rPr lang="ko-KR" altLang="en-US" sz="1100" dirty="0"/>
              <a:t>3</a:t>
            </a:r>
            <a:r>
              <a:rPr lang="en-US" altLang="ko-KR" sz="1100" dirty="0"/>
              <a:t>,</a:t>
            </a:r>
            <a:r>
              <a:rPr lang="ko-KR" altLang="en-US" sz="1100" dirty="0"/>
              <a:t>798</a:t>
            </a:r>
            <a:r>
              <a:rPr lang="en-US" altLang="ko-KR" sz="1100" dirty="0"/>
              <a:t>,</a:t>
            </a:r>
            <a:r>
              <a:rPr lang="ko-KR" altLang="en-US" sz="1100" dirty="0"/>
              <a:t>066</a:t>
            </a:r>
            <a:r>
              <a:rPr lang="en-US" altLang="ko-KR" sz="1100" dirty="0"/>
              <a:t>)</a:t>
            </a:r>
            <a:endParaRPr lang="en-US" altLang="ko-KR" sz="11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EB318071-33A3-4019-B3B2-DC4F59E3821D}"/>
              </a:ext>
            </a:extLst>
          </p:cNvPr>
          <p:cNvCxnSpPr>
            <a:cxnSpLocks/>
          </p:cNvCxnSpPr>
          <p:nvPr/>
        </p:nvCxnSpPr>
        <p:spPr>
          <a:xfrm>
            <a:off x="707053" y="2611669"/>
            <a:ext cx="3664922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3" name="표 32">
            <a:extLst>
              <a:ext uri="{FF2B5EF4-FFF2-40B4-BE49-F238E27FC236}">
                <a16:creationId xmlns:a16="http://schemas.microsoft.com/office/drawing/2014/main" id="{D892F89E-3981-4DB7-81C7-B476EBDAD3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1629317"/>
              </p:ext>
            </p:extLst>
          </p:nvPr>
        </p:nvGraphicFramePr>
        <p:xfrm>
          <a:off x="1378223" y="2746544"/>
          <a:ext cx="2507977" cy="1813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6222">
                  <a:extLst>
                    <a:ext uri="{9D8B030D-6E8A-4147-A177-3AD203B41FA5}">
                      <a16:colId xmlns:a16="http://schemas.microsoft.com/office/drawing/2014/main" val="313358811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26015933"/>
                    </a:ext>
                  </a:extLst>
                </a:gridCol>
                <a:gridCol w="1133475">
                  <a:extLst>
                    <a:ext uri="{9D8B030D-6E8A-4147-A177-3AD203B41FA5}">
                      <a16:colId xmlns:a16="http://schemas.microsoft.com/office/drawing/2014/main" val="3031379798"/>
                    </a:ext>
                  </a:extLst>
                </a:gridCol>
              </a:tblGrid>
              <a:tr h="280416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50" b="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145,990</a:t>
                      </a:r>
                      <a:endParaRPr lang="ko-KR" altLang="en-US" sz="1050" b="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/>
                        <a:t>~</a:t>
                      </a:r>
                      <a:endParaRPr lang="ko-KR" altLang="en-US" sz="1050" b="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50" b="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430,412</a:t>
                      </a:r>
                      <a:endParaRPr lang="ko-KR" altLang="en-US" sz="1050" b="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3763561"/>
                  </a:ext>
                </a:extLst>
              </a:tr>
              <a:tr h="280416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50" b="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430,412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~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5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1,742,308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8678619"/>
                  </a:ext>
                </a:extLst>
              </a:tr>
              <a:tr h="280416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5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1,742,308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~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5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3,109,082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9592302"/>
                  </a:ext>
                </a:extLst>
              </a:tr>
              <a:tr h="280416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3,109,082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~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5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5,097,197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81795"/>
                  </a:ext>
                </a:extLst>
              </a:tr>
              <a:tr h="280416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5,097,197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~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5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6,058,446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1938618"/>
                  </a:ext>
                </a:extLst>
              </a:tr>
              <a:tr h="280416"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050" dirty="0" err="1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결측치</a:t>
                      </a:r>
                      <a:r>
                        <a:rPr lang="ko-KR" altLang="en-US" sz="105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</a:t>
                      </a:r>
                      <a:r>
                        <a:rPr lang="en-US" altLang="ko-KR" sz="105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</a:t>
                      </a:r>
                      <a:r>
                        <a:rPr lang="ko-KR" altLang="en-US" sz="105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해당 지역에서의 매출통계 </a:t>
                      </a:r>
                      <a:r>
                        <a:rPr lang="en-US" altLang="ko-KR" sz="105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‘0’)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34687"/>
                  </a:ext>
                </a:extLst>
              </a:tr>
            </a:tbl>
          </a:graphicData>
        </a:graphic>
      </p:graphicFrame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15D5BF20-1DF3-4641-A62D-586A3DCB516C}"/>
              </a:ext>
            </a:extLst>
          </p:cNvPr>
          <p:cNvCxnSpPr>
            <a:cxnSpLocks/>
          </p:cNvCxnSpPr>
          <p:nvPr/>
        </p:nvCxnSpPr>
        <p:spPr>
          <a:xfrm>
            <a:off x="707053" y="4602394"/>
            <a:ext cx="3664922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14E6252C-0E1D-41E5-B2EA-475C9F354416}"/>
              </a:ext>
            </a:extLst>
          </p:cNvPr>
          <p:cNvSpPr/>
          <p:nvPr/>
        </p:nvSpPr>
        <p:spPr>
          <a:xfrm>
            <a:off x="9867900" y="5357731"/>
            <a:ext cx="2183005" cy="295530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1</a:t>
            </a:r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위 </a:t>
            </a: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: </a:t>
            </a:r>
            <a:r>
              <a:rPr lang="ko-KR" altLang="en-US" sz="1000" dirty="0"/>
              <a:t>서귀포시 성산읍 </a:t>
            </a:r>
            <a:r>
              <a:rPr lang="en-US" altLang="ko-KR" sz="1000" dirty="0"/>
              <a:t>(</a:t>
            </a:r>
            <a:r>
              <a:rPr lang="ko-KR" altLang="en-US" sz="1000" dirty="0"/>
              <a:t>6</a:t>
            </a:r>
            <a:r>
              <a:rPr lang="en-US" altLang="ko-KR" sz="1000" dirty="0"/>
              <a:t>,</a:t>
            </a:r>
            <a:r>
              <a:rPr lang="ko-KR" altLang="en-US" sz="1000" dirty="0"/>
              <a:t>058</a:t>
            </a:r>
            <a:r>
              <a:rPr lang="en-US" altLang="ko-KR" sz="1000" dirty="0"/>
              <a:t>,</a:t>
            </a:r>
            <a:r>
              <a:rPr lang="ko-KR" altLang="en-US" sz="1000" dirty="0"/>
              <a:t>446</a:t>
            </a:r>
            <a:r>
              <a:rPr lang="en-US" altLang="ko-KR" sz="1000" dirty="0"/>
              <a:t>)</a:t>
            </a: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AEC6E535-D6BE-46AF-B1FA-AC37046ED0A5}"/>
              </a:ext>
            </a:extLst>
          </p:cNvPr>
          <p:cNvCxnSpPr>
            <a:cxnSpLocks/>
            <a:endCxn id="37" idx="0"/>
          </p:cNvCxnSpPr>
          <p:nvPr/>
        </p:nvCxnSpPr>
        <p:spPr>
          <a:xfrm>
            <a:off x="10959403" y="4096006"/>
            <a:ext cx="0" cy="12617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0C1EF20-489D-42F8-9118-18B0FCD97283}"/>
              </a:ext>
            </a:extLst>
          </p:cNvPr>
          <p:cNvSpPr/>
          <p:nvPr/>
        </p:nvSpPr>
        <p:spPr>
          <a:xfrm>
            <a:off x="5133363" y="2611669"/>
            <a:ext cx="2144776" cy="323165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5</a:t>
            </a:r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위</a:t>
            </a: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: </a:t>
            </a:r>
            <a:r>
              <a:rPr lang="ko-KR" altLang="en-US" sz="1000" dirty="0"/>
              <a:t>서귀포시 </a:t>
            </a:r>
            <a:r>
              <a:rPr lang="ko-KR" altLang="en-US" sz="1000" dirty="0" err="1"/>
              <a:t>안덕면</a:t>
            </a:r>
            <a:r>
              <a:rPr lang="ko-KR" altLang="en-US" sz="1000" dirty="0"/>
              <a:t> </a:t>
            </a:r>
            <a:r>
              <a:rPr lang="en-US" altLang="ko-KR" sz="1000" dirty="0"/>
              <a:t>(</a:t>
            </a:r>
            <a:r>
              <a:rPr lang="ko-KR" altLang="en-US" sz="1000" dirty="0"/>
              <a:t>3</a:t>
            </a:r>
            <a:r>
              <a:rPr lang="en-US" altLang="ko-KR" sz="1000" dirty="0"/>
              <a:t>,</a:t>
            </a:r>
            <a:r>
              <a:rPr lang="ko-KR" altLang="en-US" sz="1000" dirty="0"/>
              <a:t>798</a:t>
            </a:r>
            <a:r>
              <a:rPr lang="en-US" altLang="ko-KR" sz="1000" dirty="0"/>
              <a:t>,</a:t>
            </a:r>
            <a:r>
              <a:rPr lang="ko-KR" altLang="en-US" sz="1000" dirty="0"/>
              <a:t>066</a:t>
            </a:r>
            <a:r>
              <a:rPr lang="en-US" altLang="ko-KR" sz="1000" dirty="0"/>
              <a:t>)</a:t>
            </a:r>
            <a:endParaRPr lang="en-US" altLang="ko-KR" sz="10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cxnSp>
        <p:nvCxnSpPr>
          <p:cNvPr id="40" name="연결선: 꺾임 39">
            <a:extLst>
              <a:ext uri="{FF2B5EF4-FFF2-40B4-BE49-F238E27FC236}">
                <a16:creationId xmlns:a16="http://schemas.microsoft.com/office/drawing/2014/main" id="{D9291E4A-FEF9-45B3-BE44-B4D59EF9ECF4}"/>
              </a:ext>
            </a:extLst>
          </p:cNvPr>
          <p:cNvCxnSpPr>
            <a:cxnSpLocks/>
            <a:endCxn id="39" idx="2"/>
          </p:cNvCxnSpPr>
          <p:nvPr/>
        </p:nvCxnSpPr>
        <p:spPr>
          <a:xfrm rot="16200000" flipV="1">
            <a:off x="5427543" y="3713042"/>
            <a:ext cx="2084840" cy="528424"/>
          </a:xfrm>
          <a:prstGeom prst="bentConnector3">
            <a:avLst>
              <a:gd name="adj1" fmla="val 50000"/>
            </a:avLst>
          </a:prstGeom>
          <a:ln w="95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5B796554-50F7-4246-A0A7-2DCA0416987E}"/>
              </a:ext>
            </a:extLst>
          </p:cNvPr>
          <p:cNvSpPr/>
          <p:nvPr/>
        </p:nvSpPr>
        <p:spPr>
          <a:xfrm>
            <a:off x="10052099" y="2083849"/>
            <a:ext cx="1911302" cy="323165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2</a:t>
            </a:r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위 </a:t>
            </a: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: </a:t>
            </a:r>
            <a:r>
              <a:rPr lang="ko-KR" altLang="en-US" sz="1000" dirty="0"/>
              <a:t>제주시 </a:t>
            </a:r>
            <a:r>
              <a:rPr lang="ko-KR" altLang="en-US" sz="1000" dirty="0" err="1"/>
              <a:t>구좌읍</a:t>
            </a:r>
            <a:r>
              <a:rPr lang="ko-KR" altLang="en-US" sz="1000" dirty="0"/>
              <a:t> </a:t>
            </a:r>
            <a:r>
              <a:rPr lang="en-US" altLang="ko-KR" sz="1000" dirty="0"/>
              <a:t>(</a:t>
            </a:r>
            <a:r>
              <a:rPr lang="ko-KR" altLang="en-US" sz="1000" dirty="0"/>
              <a:t>5</a:t>
            </a:r>
            <a:r>
              <a:rPr lang="en-US" altLang="ko-KR" sz="1000" dirty="0"/>
              <a:t>,</a:t>
            </a:r>
            <a:r>
              <a:rPr lang="ko-KR" altLang="en-US" sz="1000" dirty="0"/>
              <a:t>097</a:t>
            </a:r>
            <a:r>
              <a:rPr lang="en-US" altLang="ko-KR" sz="1000" dirty="0"/>
              <a:t>,</a:t>
            </a:r>
            <a:r>
              <a:rPr lang="ko-KR" altLang="en-US" sz="1000" dirty="0"/>
              <a:t>197</a:t>
            </a:r>
            <a:r>
              <a:rPr lang="en-US" altLang="ko-KR" sz="1000" dirty="0"/>
              <a:t>)</a:t>
            </a:r>
          </a:p>
        </p:txBody>
      </p:sp>
      <p:cxnSp>
        <p:nvCxnSpPr>
          <p:cNvPr id="42" name="연결선: 꺾임 41">
            <a:extLst>
              <a:ext uri="{FF2B5EF4-FFF2-40B4-BE49-F238E27FC236}">
                <a16:creationId xmlns:a16="http://schemas.microsoft.com/office/drawing/2014/main" id="{20448A64-89A2-4C56-9233-F5444E3CE198}"/>
              </a:ext>
            </a:extLst>
          </p:cNvPr>
          <p:cNvCxnSpPr>
            <a:cxnSpLocks/>
            <a:endCxn id="41" idx="2"/>
          </p:cNvCxnSpPr>
          <p:nvPr/>
        </p:nvCxnSpPr>
        <p:spPr>
          <a:xfrm rot="5400000" flipH="1" flipV="1">
            <a:off x="10538880" y="2593285"/>
            <a:ext cx="655141" cy="282600"/>
          </a:xfrm>
          <a:prstGeom prst="bentConnector3">
            <a:avLst>
              <a:gd name="adj1" fmla="val 50000"/>
            </a:avLst>
          </a:prstGeom>
          <a:ln w="95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B6C9CEE2-657B-4F3F-9775-0E722C6A0292}"/>
              </a:ext>
            </a:extLst>
          </p:cNvPr>
          <p:cNvSpPr/>
          <p:nvPr/>
        </p:nvSpPr>
        <p:spPr>
          <a:xfrm>
            <a:off x="8493217" y="5865586"/>
            <a:ext cx="2144776" cy="295530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4</a:t>
            </a:r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위 </a:t>
            </a: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: </a:t>
            </a:r>
            <a:r>
              <a:rPr lang="ko-KR" altLang="en-US" sz="1000" dirty="0"/>
              <a:t>서귀포시 </a:t>
            </a:r>
            <a:r>
              <a:rPr lang="ko-KR" altLang="en-US" sz="1000" dirty="0" err="1"/>
              <a:t>서홍동</a:t>
            </a:r>
            <a:r>
              <a:rPr lang="ko-KR" altLang="en-US" sz="1000" dirty="0"/>
              <a:t> </a:t>
            </a:r>
            <a:r>
              <a:rPr lang="en-US" altLang="ko-KR" sz="1000" dirty="0"/>
              <a:t>(</a:t>
            </a:r>
            <a:r>
              <a:rPr lang="ko-KR" altLang="en-US" sz="1000" dirty="0"/>
              <a:t>4</a:t>
            </a:r>
            <a:r>
              <a:rPr lang="en-US" altLang="ko-KR" sz="1000" dirty="0"/>
              <a:t>,</a:t>
            </a:r>
            <a:r>
              <a:rPr lang="ko-KR" altLang="en-US" sz="1000" dirty="0"/>
              <a:t>400</a:t>
            </a:r>
            <a:r>
              <a:rPr lang="en-US" altLang="ko-KR" sz="1000" dirty="0"/>
              <a:t>,</a:t>
            </a:r>
            <a:r>
              <a:rPr lang="ko-KR" altLang="en-US" sz="1000" dirty="0"/>
              <a:t>085</a:t>
            </a:r>
            <a:r>
              <a:rPr lang="en-US" altLang="ko-KR" sz="1000" dirty="0"/>
              <a:t>)</a:t>
            </a:r>
            <a:endParaRPr lang="ko-KR" altLang="en-US" sz="10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cxnSp>
        <p:nvCxnSpPr>
          <p:cNvPr id="44" name="연결선: 꺾임 43">
            <a:extLst>
              <a:ext uri="{FF2B5EF4-FFF2-40B4-BE49-F238E27FC236}">
                <a16:creationId xmlns:a16="http://schemas.microsoft.com/office/drawing/2014/main" id="{C557E088-92D2-4E13-B111-649873753281}"/>
              </a:ext>
            </a:extLst>
          </p:cNvPr>
          <p:cNvCxnSpPr>
            <a:cxnSpLocks/>
            <a:endCxn id="43" idx="0"/>
          </p:cNvCxnSpPr>
          <p:nvPr/>
        </p:nvCxnSpPr>
        <p:spPr>
          <a:xfrm>
            <a:off x="8344526" y="5128972"/>
            <a:ext cx="1221079" cy="736614"/>
          </a:xfrm>
          <a:prstGeom prst="bentConnector2">
            <a:avLst/>
          </a:prstGeom>
          <a:ln w="95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556D124B-E608-496F-AC6E-89D05C24889D}"/>
              </a:ext>
            </a:extLst>
          </p:cNvPr>
          <p:cNvSpPr/>
          <p:nvPr/>
        </p:nvSpPr>
        <p:spPr>
          <a:xfrm>
            <a:off x="6226775" y="6266914"/>
            <a:ext cx="2183005" cy="295530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3</a:t>
            </a:r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위 </a:t>
            </a: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: </a:t>
            </a:r>
            <a:r>
              <a:rPr lang="ko-KR" altLang="en-US" sz="1000" dirty="0"/>
              <a:t>서귀포시 </a:t>
            </a:r>
            <a:r>
              <a:rPr lang="ko-KR" altLang="en-US" sz="1000" dirty="0" err="1"/>
              <a:t>중문동</a:t>
            </a:r>
            <a:r>
              <a:rPr lang="ko-KR" altLang="en-US" sz="1000" dirty="0"/>
              <a:t> </a:t>
            </a:r>
            <a:r>
              <a:rPr lang="en-US" altLang="ko-KR" sz="1000" dirty="0"/>
              <a:t>(</a:t>
            </a:r>
            <a:r>
              <a:rPr lang="ko-KR" altLang="en-US" sz="1000" dirty="0"/>
              <a:t>4</a:t>
            </a:r>
            <a:r>
              <a:rPr lang="en-US" altLang="ko-KR" sz="1000" dirty="0"/>
              <a:t>,</a:t>
            </a:r>
            <a:r>
              <a:rPr lang="ko-KR" altLang="en-US" sz="1000" dirty="0"/>
              <a:t>692</a:t>
            </a:r>
            <a:r>
              <a:rPr lang="en-US" altLang="ko-KR" sz="1000" dirty="0"/>
              <a:t>,</a:t>
            </a:r>
            <a:r>
              <a:rPr lang="ko-KR" altLang="en-US" sz="1000" dirty="0"/>
              <a:t>796</a:t>
            </a:r>
            <a:r>
              <a:rPr lang="en-US" altLang="ko-KR" sz="1000" dirty="0"/>
              <a:t>)</a:t>
            </a:r>
            <a:endParaRPr lang="ko-KR" altLang="en-US" sz="10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cxnSp>
        <p:nvCxnSpPr>
          <p:cNvPr id="47" name="연결선: 꺾임 46">
            <a:extLst>
              <a:ext uri="{FF2B5EF4-FFF2-40B4-BE49-F238E27FC236}">
                <a16:creationId xmlns:a16="http://schemas.microsoft.com/office/drawing/2014/main" id="{BD9E7179-B21A-416A-ABAC-DAA2363ACCC3}"/>
              </a:ext>
            </a:extLst>
          </p:cNvPr>
          <p:cNvCxnSpPr>
            <a:cxnSpLocks/>
            <a:endCxn id="45" idx="0"/>
          </p:cNvCxnSpPr>
          <p:nvPr/>
        </p:nvCxnSpPr>
        <p:spPr>
          <a:xfrm rot="5400000">
            <a:off x="6783001" y="5554952"/>
            <a:ext cx="1247239" cy="176684"/>
          </a:xfrm>
          <a:prstGeom prst="bentConnector3">
            <a:avLst>
              <a:gd name="adj1" fmla="val 50000"/>
            </a:avLst>
          </a:prstGeom>
          <a:ln w="95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11492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4EF2F085-FE68-45DF-A655-79DC8445B4C1}"/>
              </a:ext>
            </a:extLst>
          </p:cNvPr>
          <p:cNvSpPr/>
          <p:nvPr/>
        </p:nvSpPr>
        <p:spPr>
          <a:xfrm>
            <a:off x="696687" y="1"/>
            <a:ext cx="406400" cy="1141513"/>
          </a:xfrm>
          <a:prstGeom prst="rect">
            <a:avLst/>
          </a:prstGeom>
          <a:solidFill>
            <a:srgbClr val="FF98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5CD415-264E-43D6-8785-810173183FEB}"/>
              </a:ext>
            </a:extLst>
          </p:cNvPr>
          <p:cNvSpPr txBox="1"/>
          <p:nvPr/>
        </p:nvSpPr>
        <p:spPr>
          <a:xfrm>
            <a:off x="1103087" y="511315"/>
            <a:ext cx="93077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업종별 현황 지도화</a:t>
            </a:r>
            <a:r>
              <a:rPr lang="en-US" altLang="ko-KR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en-US" altLang="ko-KR" sz="4000" b="1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Qgis</a:t>
            </a:r>
            <a:r>
              <a:rPr lang="en-US" altLang="ko-KR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) – </a:t>
            </a:r>
            <a:r>
              <a:rPr lang="ko-KR" altLang="en-US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한식 매출금액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608A7B-2923-4B73-B6BD-E934F73686E8}"/>
              </a:ext>
            </a:extLst>
          </p:cNvPr>
          <p:cNvSpPr txBox="1"/>
          <p:nvPr/>
        </p:nvSpPr>
        <p:spPr>
          <a:xfrm>
            <a:off x="1103087" y="271047"/>
            <a:ext cx="63343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68514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04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분석 결과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C0F2CC-C563-4983-B1A3-6FEA9E66F30D}"/>
              </a:ext>
            </a:extLst>
          </p:cNvPr>
          <p:cNvSpPr txBox="1"/>
          <p:nvPr/>
        </p:nvSpPr>
        <p:spPr>
          <a:xfrm>
            <a:off x="618673" y="683568"/>
            <a:ext cx="562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3.</a:t>
            </a:r>
            <a:endParaRPr lang="ko-KR" altLang="en-US" sz="2400" b="1" dirty="0">
              <a:solidFill>
                <a:schemeClr val="bg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C652DB61-8DB3-4A73-A520-4EABF8A84C09}"/>
              </a:ext>
            </a:extLst>
          </p:cNvPr>
          <p:cNvGrpSpPr/>
          <p:nvPr/>
        </p:nvGrpSpPr>
        <p:grpSpPr>
          <a:xfrm>
            <a:off x="688477" y="1275589"/>
            <a:ext cx="3058023" cy="615548"/>
            <a:chOff x="688477" y="1275589"/>
            <a:chExt cx="3058023" cy="615548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0F0BC34-2C74-4C96-BC7A-879AE45CB41C}"/>
                </a:ext>
              </a:extLst>
            </p:cNvPr>
            <p:cNvSpPr/>
            <p:nvPr/>
          </p:nvSpPr>
          <p:spPr>
            <a:xfrm>
              <a:off x="1162966" y="1629527"/>
              <a:ext cx="2583533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100" b="1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* </a:t>
              </a:r>
              <a:r>
                <a:rPr lang="ko-KR" altLang="en-US" sz="1100" b="1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회색은 </a:t>
              </a:r>
              <a:r>
                <a:rPr lang="ko-KR" altLang="en-US" sz="1100" b="1" dirty="0" err="1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결측치</a:t>
              </a:r>
              <a:endParaRPr lang="en-US" altLang="ko-KR" sz="1100" b="1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7DB7CAC4-509A-413A-9771-DD7F1F26B99F}"/>
                </a:ext>
              </a:extLst>
            </p:cNvPr>
            <p:cNvGrpSpPr/>
            <p:nvPr/>
          </p:nvGrpSpPr>
          <p:grpSpPr>
            <a:xfrm>
              <a:off x="688477" y="1275589"/>
              <a:ext cx="3058023" cy="511200"/>
              <a:chOff x="688477" y="1275589"/>
              <a:chExt cx="3058023" cy="511200"/>
            </a:xfrm>
          </p:grpSpPr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DA7E7266-067B-40CD-B483-C4A704D44A73}"/>
                  </a:ext>
                </a:extLst>
              </p:cNvPr>
              <p:cNvSpPr/>
              <p:nvPr/>
            </p:nvSpPr>
            <p:spPr>
              <a:xfrm>
                <a:off x="707053" y="1294165"/>
                <a:ext cx="474048" cy="474048"/>
              </a:xfrm>
              <a:prstGeom prst="ellipse">
                <a:avLst/>
              </a:prstGeom>
              <a:solidFill>
                <a:srgbClr val="FF984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B1287209-0F9A-4111-8A3E-DFBA69C87809}"/>
                  </a:ext>
                </a:extLst>
              </p:cNvPr>
              <p:cNvSpPr/>
              <p:nvPr/>
            </p:nvSpPr>
            <p:spPr>
              <a:xfrm>
                <a:off x="1162967" y="1400928"/>
                <a:ext cx="2583533" cy="2616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ko-KR" altLang="en-US" sz="11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한식</a:t>
                </a:r>
                <a:r>
                  <a:rPr lang="en-US" altLang="ko-KR" sz="11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(</a:t>
                </a:r>
                <a:r>
                  <a:rPr lang="ko-KR" altLang="en-US" sz="11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음식</a:t>
                </a:r>
                <a:r>
                  <a:rPr lang="en-US" altLang="ko-KR" sz="11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) </a:t>
                </a:r>
                <a:r>
                  <a:rPr lang="ko-KR" altLang="en-US" sz="11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매출금액별 지도화</a:t>
                </a:r>
                <a:endParaRPr lang="en-US" altLang="ko-KR" sz="11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pic>
            <p:nvPicPr>
              <p:cNvPr id="23" name="그림 22">
                <a:hlinkClick r:id="rId2"/>
                <a:extLst>
                  <a:ext uri="{FF2B5EF4-FFF2-40B4-BE49-F238E27FC236}">
                    <a16:creationId xmlns:a16="http://schemas.microsoft.com/office/drawing/2014/main" id="{C3B0FD15-DEDC-494A-BCE2-56927E69EC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88477" y="1275589"/>
                <a:ext cx="511200" cy="511200"/>
              </a:xfrm>
              <a:prstGeom prst="rect">
                <a:avLst/>
              </a:prstGeom>
            </p:spPr>
          </p:pic>
        </p:grpSp>
      </p:grpSp>
      <p:pic>
        <p:nvPicPr>
          <p:cNvPr id="15362" name="Picture 2" descr="https://lh7-us.googleusercontent.com/0YNg0xxiCuC7PgqU6EBQ8YBteDtFYl-V-mirZZWUDB99wn-cIbcUUE-_R1VaXvLiV0TMlflskRl0142w4pW74UkO8l8OpsG2HHVkXuyES33KyQyZ-S6eqZwlG92CGQbz1G1lfnNz=s2048">
            <a:extLst>
              <a:ext uri="{FF2B5EF4-FFF2-40B4-BE49-F238E27FC236}">
                <a16:creationId xmlns:a16="http://schemas.microsoft.com/office/drawing/2014/main" id="{ADF5A1AD-014B-465D-9345-D4EB059105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3477" y="2350401"/>
            <a:ext cx="6636711" cy="445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7AFD4EFB-CAB1-4BCF-B280-5E72CE555746}"/>
              </a:ext>
            </a:extLst>
          </p:cNvPr>
          <p:cNvSpPr/>
          <p:nvPr/>
        </p:nvSpPr>
        <p:spPr>
          <a:xfrm>
            <a:off x="688477" y="1949940"/>
            <a:ext cx="3531736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읍</a:t>
            </a:r>
            <a:r>
              <a:rPr lang="en-US" altLang="ko-KR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</a:t>
            </a:r>
            <a:r>
              <a:rPr lang="ko-KR" altLang="en-US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면</a:t>
            </a:r>
            <a:r>
              <a:rPr lang="en-US" altLang="ko-KR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</a:t>
            </a:r>
            <a:r>
              <a:rPr lang="ko-KR" altLang="en-US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동 단위 지역을 기준으로 매출을 </a:t>
            </a:r>
            <a:r>
              <a:rPr lang="en-US" altLang="ko-KR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5</a:t>
            </a:r>
            <a:r>
              <a:rPr lang="ko-KR" altLang="en-US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계급으로 나눔</a:t>
            </a:r>
            <a:endParaRPr lang="en-US" altLang="ko-KR" sz="1100" dirty="0">
              <a:solidFill>
                <a:srgbClr val="000000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marL="171450" indent="-1714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5</a:t>
            </a:r>
            <a:r>
              <a:rPr lang="ko-KR" altLang="en-US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개 구분 기준</a:t>
            </a:r>
            <a:r>
              <a:rPr lang="en-US" altLang="ko-KR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:</a:t>
            </a:r>
            <a:r>
              <a:rPr lang="ko-KR" altLang="en-US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sz="1100" dirty="0" err="1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Qgis</a:t>
            </a:r>
            <a:r>
              <a:rPr lang="ko-KR" altLang="en-US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에서 </a:t>
            </a:r>
            <a:r>
              <a:rPr lang="en-US" altLang="ko-KR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‘</a:t>
            </a:r>
            <a:r>
              <a:rPr lang="ko-KR" altLang="en-US" sz="1100" dirty="0" err="1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내추럴</a:t>
            </a:r>
            <a:r>
              <a:rPr lang="ko-KR" altLang="en-US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브레이크</a:t>
            </a:r>
            <a:r>
              <a:rPr lang="en-US" altLang="ko-KR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’</a:t>
            </a:r>
            <a:r>
              <a:rPr lang="ko-KR" altLang="en-US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로 자동 나눔</a:t>
            </a:r>
            <a:endParaRPr lang="en-US" altLang="ko-KR" sz="1100" dirty="0">
              <a:solidFill>
                <a:srgbClr val="000000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59C3783A-CC91-4705-B2D8-F5D160578BFF}"/>
              </a:ext>
            </a:extLst>
          </p:cNvPr>
          <p:cNvGrpSpPr/>
          <p:nvPr/>
        </p:nvGrpSpPr>
        <p:grpSpPr>
          <a:xfrm>
            <a:off x="1103087" y="2779959"/>
            <a:ext cx="187287" cy="1598237"/>
            <a:chOff x="1103087" y="2779959"/>
            <a:chExt cx="187287" cy="1598237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D01C8A55-B026-4233-90D1-7D9C574859FC}"/>
                </a:ext>
              </a:extLst>
            </p:cNvPr>
            <p:cNvSpPr/>
            <p:nvPr/>
          </p:nvSpPr>
          <p:spPr>
            <a:xfrm>
              <a:off x="1103087" y="2779959"/>
              <a:ext cx="187287" cy="1872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/>
                <a:t>ㅁ</a:t>
              </a:r>
              <a:endParaRPr lang="ko-KR" altLang="en-US" dirty="0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3A94BCD0-2E94-4E17-BBF4-A65FE44371E1}"/>
                </a:ext>
              </a:extLst>
            </p:cNvPr>
            <p:cNvSpPr/>
            <p:nvPr/>
          </p:nvSpPr>
          <p:spPr>
            <a:xfrm>
              <a:off x="1103087" y="3062149"/>
              <a:ext cx="187287" cy="187287"/>
            </a:xfrm>
            <a:prstGeom prst="rect">
              <a:avLst/>
            </a:prstGeom>
            <a:solidFill>
              <a:srgbClr val="FEE0BF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37800894-24C1-402C-B01D-BB3394BDC45B}"/>
                </a:ext>
              </a:extLst>
            </p:cNvPr>
            <p:cNvSpPr/>
            <p:nvPr/>
          </p:nvSpPr>
          <p:spPr>
            <a:xfrm>
              <a:off x="1103087" y="3344339"/>
              <a:ext cx="187287" cy="187287"/>
            </a:xfrm>
            <a:prstGeom prst="rect">
              <a:avLst/>
            </a:prstGeom>
            <a:solidFill>
              <a:srgbClr val="FDC080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87085313-8828-4830-84AD-A1AFEF2F8D98}"/>
                </a:ext>
              </a:extLst>
            </p:cNvPr>
            <p:cNvSpPr/>
            <p:nvPr/>
          </p:nvSpPr>
          <p:spPr>
            <a:xfrm>
              <a:off x="1103087" y="3626529"/>
              <a:ext cx="187287" cy="187287"/>
            </a:xfrm>
            <a:prstGeom prst="rect">
              <a:avLst/>
            </a:prstGeom>
            <a:solidFill>
              <a:srgbClr val="FBA140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7199B53-7294-4190-9C9C-84E00FAD554F}"/>
                </a:ext>
              </a:extLst>
            </p:cNvPr>
            <p:cNvSpPr/>
            <p:nvPr/>
          </p:nvSpPr>
          <p:spPr>
            <a:xfrm>
              <a:off x="1103087" y="3908719"/>
              <a:ext cx="187287" cy="187287"/>
            </a:xfrm>
            <a:prstGeom prst="rect">
              <a:avLst/>
            </a:prstGeom>
            <a:solidFill>
              <a:srgbClr val="FA8100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8CAEBE0A-3789-4581-A13A-05862C0CD52F}"/>
                </a:ext>
              </a:extLst>
            </p:cNvPr>
            <p:cNvSpPr/>
            <p:nvPr/>
          </p:nvSpPr>
          <p:spPr>
            <a:xfrm>
              <a:off x="1103087" y="4190909"/>
              <a:ext cx="187287" cy="187287"/>
            </a:xfrm>
            <a:prstGeom prst="rect">
              <a:avLst/>
            </a:prstGeom>
            <a:solidFill>
              <a:srgbClr val="9F9F9F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52F49BF-90B3-4994-A53F-8C44EC9DA040}"/>
              </a:ext>
            </a:extLst>
          </p:cNvPr>
          <p:cNvSpPr/>
          <p:nvPr/>
        </p:nvSpPr>
        <p:spPr>
          <a:xfrm>
            <a:off x="1049841" y="4699096"/>
            <a:ext cx="2744599" cy="13619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1</a:t>
            </a:r>
            <a:r>
              <a:rPr lang="ko-KR" altLang="en-US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위 </a:t>
            </a: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: </a:t>
            </a:r>
            <a:r>
              <a:rPr lang="ko-KR" altLang="en-US" sz="1100" dirty="0"/>
              <a:t>제주시 연동 </a:t>
            </a:r>
            <a:r>
              <a:rPr lang="en-US" altLang="ko-KR" sz="1100" dirty="0"/>
              <a:t>(</a:t>
            </a:r>
            <a:r>
              <a:rPr lang="ko-KR" altLang="en-US" sz="1100" dirty="0"/>
              <a:t>26</a:t>
            </a:r>
            <a:r>
              <a:rPr lang="en-US" altLang="ko-KR" sz="1100" dirty="0"/>
              <a:t>,</a:t>
            </a:r>
            <a:r>
              <a:rPr lang="ko-KR" altLang="en-US" sz="1100" dirty="0"/>
              <a:t>224</a:t>
            </a:r>
            <a:r>
              <a:rPr lang="en-US" altLang="ko-KR" sz="1100" dirty="0"/>
              <a:t>,</a:t>
            </a:r>
            <a:r>
              <a:rPr lang="ko-KR" altLang="en-US" sz="1100" dirty="0"/>
              <a:t>826</a:t>
            </a:r>
            <a:r>
              <a:rPr lang="en-US" altLang="ko-KR" sz="1100" dirty="0"/>
              <a:t>,</a:t>
            </a:r>
            <a:r>
              <a:rPr lang="ko-KR" altLang="en-US" sz="1100" dirty="0"/>
              <a:t>036</a:t>
            </a:r>
            <a:r>
              <a:rPr lang="en-US" altLang="ko-KR" sz="1100" dirty="0"/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2</a:t>
            </a:r>
            <a:r>
              <a:rPr lang="ko-KR" altLang="en-US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위 </a:t>
            </a: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: </a:t>
            </a:r>
            <a:r>
              <a:rPr lang="ko-KR" altLang="en-US" sz="1100" dirty="0"/>
              <a:t>제주시 </a:t>
            </a:r>
            <a:r>
              <a:rPr lang="ko-KR" altLang="en-US" sz="1100" dirty="0" err="1"/>
              <a:t>애월읍</a:t>
            </a:r>
            <a:r>
              <a:rPr lang="ko-KR" altLang="en-US" sz="1100" dirty="0"/>
              <a:t> </a:t>
            </a:r>
            <a:r>
              <a:rPr lang="en-US" altLang="ko-KR" sz="1100" dirty="0"/>
              <a:t>(</a:t>
            </a:r>
            <a:r>
              <a:rPr lang="ko-KR" altLang="en-US" sz="1100" dirty="0"/>
              <a:t>24</a:t>
            </a:r>
            <a:r>
              <a:rPr lang="en-US" altLang="ko-KR" sz="1100" dirty="0"/>
              <a:t>,</a:t>
            </a:r>
            <a:r>
              <a:rPr lang="ko-KR" altLang="en-US" sz="1100" dirty="0"/>
              <a:t>468</a:t>
            </a:r>
            <a:r>
              <a:rPr lang="en-US" altLang="ko-KR" sz="1100" dirty="0"/>
              <a:t>,</a:t>
            </a:r>
            <a:r>
              <a:rPr lang="ko-KR" altLang="en-US" sz="1100" dirty="0"/>
              <a:t>114</a:t>
            </a:r>
            <a:r>
              <a:rPr lang="en-US" altLang="ko-KR" sz="1100" dirty="0"/>
              <a:t>,</a:t>
            </a:r>
            <a:r>
              <a:rPr lang="ko-KR" altLang="en-US" sz="1100" dirty="0"/>
              <a:t>284</a:t>
            </a:r>
            <a:r>
              <a:rPr lang="en-US" altLang="ko-KR" sz="1100" dirty="0"/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3</a:t>
            </a:r>
            <a:r>
              <a:rPr lang="ko-KR" altLang="en-US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위 </a:t>
            </a: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: </a:t>
            </a:r>
            <a:r>
              <a:rPr lang="ko-KR" altLang="en-US" sz="1100" dirty="0"/>
              <a:t>제주시 노형동 </a:t>
            </a:r>
            <a:r>
              <a:rPr lang="en-US" altLang="ko-KR" sz="1100" dirty="0"/>
              <a:t>(</a:t>
            </a:r>
            <a:r>
              <a:rPr lang="ko-KR" altLang="en-US" sz="1100" dirty="0"/>
              <a:t>22</a:t>
            </a:r>
            <a:r>
              <a:rPr lang="en-US" altLang="ko-KR" sz="1100" dirty="0"/>
              <a:t>,</a:t>
            </a:r>
            <a:r>
              <a:rPr lang="ko-KR" altLang="en-US" sz="1100" dirty="0"/>
              <a:t>403</a:t>
            </a:r>
            <a:r>
              <a:rPr lang="en-US" altLang="ko-KR" sz="1100" dirty="0"/>
              <a:t>,</a:t>
            </a:r>
            <a:r>
              <a:rPr lang="ko-KR" altLang="en-US" sz="1100" dirty="0"/>
              <a:t>024</a:t>
            </a:r>
            <a:r>
              <a:rPr lang="en-US" altLang="ko-KR" sz="1100" dirty="0"/>
              <a:t>,</a:t>
            </a:r>
            <a:r>
              <a:rPr lang="ko-KR" altLang="en-US" sz="1100" dirty="0"/>
              <a:t>415</a:t>
            </a:r>
            <a:r>
              <a:rPr lang="en-US" altLang="ko-KR" sz="1100" dirty="0"/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4</a:t>
            </a:r>
            <a:r>
              <a:rPr lang="ko-KR" altLang="en-US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위 </a:t>
            </a: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: </a:t>
            </a:r>
            <a:r>
              <a:rPr lang="ko-KR" altLang="en-US" sz="1100" dirty="0"/>
              <a:t>서귀포시 성산읍 </a:t>
            </a:r>
            <a:r>
              <a:rPr lang="en-US" altLang="ko-KR" sz="1100" dirty="0"/>
              <a:t>(</a:t>
            </a:r>
            <a:r>
              <a:rPr lang="ko-KR" altLang="en-US" sz="1100" dirty="0"/>
              <a:t>21</a:t>
            </a:r>
            <a:r>
              <a:rPr lang="en-US" altLang="ko-KR" sz="1100" dirty="0"/>
              <a:t>,</a:t>
            </a:r>
            <a:r>
              <a:rPr lang="ko-KR" altLang="en-US" sz="1100" dirty="0"/>
              <a:t>756</a:t>
            </a:r>
            <a:r>
              <a:rPr lang="en-US" altLang="ko-KR" sz="1100" dirty="0"/>
              <a:t>,</a:t>
            </a:r>
            <a:r>
              <a:rPr lang="ko-KR" altLang="en-US" sz="1100" dirty="0"/>
              <a:t>339</a:t>
            </a:r>
            <a:r>
              <a:rPr lang="en-US" altLang="ko-KR" sz="1100" dirty="0"/>
              <a:t>,</a:t>
            </a:r>
            <a:r>
              <a:rPr lang="ko-KR" altLang="en-US" sz="1100" dirty="0"/>
              <a:t>978</a:t>
            </a:r>
            <a:r>
              <a:rPr lang="en-US" altLang="ko-KR" sz="1100" dirty="0"/>
              <a:t>)</a:t>
            </a:r>
            <a:endParaRPr lang="ko-KR" altLang="en-US" sz="11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5</a:t>
            </a:r>
            <a:r>
              <a:rPr lang="ko-KR" altLang="en-US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위</a:t>
            </a: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: </a:t>
            </a:r>
            <a:r>
              <a:rPr lang="ko-KR" altLang="en-US" sz="1100" dirty="0"/>
              <a:t>제주시 </a:t>
            </a:r>
            <a:r>
              <a:rPr lang="ko-KR" altLang="en-US" sz="1100" dirty="0" err="1"/>
              <a:t>조천읍</a:t>
            </a:r>
            <a:r>
              <a:rPr lang="ko-KR" altLang="en-US" sz="1100" dirty="0"/>
              <a:t> </a:t>
            </a:r>
            <a:r>
              <a:rPr lang="en-US" altLang="ko-KR" sz="1100" dirty="0"/>
              <a:t>(</a:t>
            </a:r>
            <a:r>
              <a:rPr lang="ko-KR" altLang="en-US" sz="1100" dirty="0"/>
              <a:t>18</a:t>
            </a:r>
            <a:r>
              <a:rPr lang="en-US" altLang="ko-KR" sz="1100" dirty="0"/>
              <a:t>,</a:t>
            </a:r>
            <a:r>
              <a:rPr lang="ko-KR" altLang="en-US" sz="1100" dirty="0"/>
              <a:t>934</a:t>
            </a:r>
            <a:r>
              <a:rPr lang="en-US" altLang="ko-KR" sz="1100" dirty="0"/>
              <a:t>,</a:t>
            </a:r>
            <a:r>
              <a:rPr lang="ko-KR" altLang="en-US" sz="1100" dirty="0"/>
              <a:t>761</a:t>
            </a:r>
            <a:r>
              <a:rPr lang="en-US" altLang="ko-KR" sz="1100" dirty="0"/>
              <a:t>,</a:t>
            </a:r>
            <a:r>
              <a:rPr lang="ko-KR" altLang="en-US" sz="1100" dirty="0"/>
              <a:t>667</a:t>
            </a:r>
            <a:r>
              <a:rPr lang="en-US" altLang="ko-KR" sz="1100" dirty="0"/>
              <a:t>)</a:t>
            </a:r>
            <a:endParaRPr lang="en-US" altLang="ko-KR" sz="11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3D882A5C-F362-4A80-A0D3-4415A323F6C6}"/>
              </a:ext>
            </a:extLst>
          </p:cNvPr>
          <p:cNvCxnSpPr>
            <a:cxnSpLocks/>
          </p:cNvCxnSpPr>
          <p:nvPr/>
        </p:nvCxnSpPr>
        <p:spPr>
          <a:xfrm>
            <a:off x="707053" y="2611669"/>
            <a:ext cx="3664922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1" name="표 30">
            <a:extLst>
              <a:ext uri="{FF2B5EF4-FFF2-40B4-BE49-F238E27FC236}">
                <a16:creationId xmlns:a16="http://schemas.microsoft.com/office/drawing/2014/main" id="{C9D07670-983C-42AC-8ADD-C13DB94F9F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7083071"/>
              </p:ext>
            </p:extLst>
          </p:nvPr>
        </p:nvGraphicFramePr>
        <p:xfrm>
          <a:off x="1378223" y="2746544"/>
          <a:ext cx="2507977" cy="1813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6222">
                  <a:extLst>
                    <a:ext uri="{9D8B030D-6E8A-4147-A177-3AD203B41FA5}">
                      <a16:colId xmlns:a16="http://schemas.microsoft.com/office/drawing/2014/main" val="313358811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26015933"/>
                    </a:ext>
                  </a:extLst>
                </a:gridCol>
                <a:gridCol w="1133475">
                  <a:extLst>
                    <a:ext uri="{9D8B030D-6E8A-4147-A177-3AD203B41FA5}">
                      <a16:colId xmlns:a16="http://schemas.microsoft.com/office/drawing/2014/main" val="3031379798"/>
                    </a:ext>
                  </a:extLst>
                </a:gridCol>
              </a:tblGrid>
              <a:tr h="280416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50" b="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5,746,500</a:t>
                      </a:r>
                      <a:endParaRPr lang="ko-KR" altLang="en-US" sz="1050" b="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/>
                        <a:t>~</a:t>
                      </a:r>
                      <a:endParaRPr lang="ko-KR" altLang="en-US" sz="1050" b="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50" b="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1,497,941,770</a:t>
                      </a:r>
                      <a:endParaRPr lang="ko-KR" altLang="en-US" sz="1050" b="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3763561"/>
                  </a:ext>
                </a:extLst>
              </a:tr>
              <a:tr h="280416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50" b="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1,497,941,770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~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5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4,810,344,409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8678619"/>
                  </a:ext>
                </a:extLst>
              </a:tr>
              <a:tr h="280416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5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4,810,344,409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~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5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9,532,959,637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9592302"/>
                  </a:ext>
                </a:extLst>
              </a:tr>
              <a:tr h="280416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9,532,959,637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~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5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18,934,761,667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81795"/>
                  </a:ext>
                </a:extLst>
              </a:tr>
              <a:tr h="280416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18,934,761,667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~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5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26,224,826,036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1938618"/>
                  </a:ext>
                </a:extLst>
              </a:tr>
              <a:tr h="280416"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050" dirty="0" err="1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결측치</a:t>
                      </a:r>
                      <a:r>
                        <a:rPr lang="ko-KR" altLang="en-US" sz="105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</a:t>
                      </a:r>
                      <a:r>
                        <a:rPr lang="en-US" altLang="ko-KR" sz="105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</a:t>
                      </a:r>
                      <a:r>
                        <a:rPr lang="ko-KR" altLang="en-US" sz="105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해당 지역에서의 매출통계 </a:t>
                      </a:r>
                      <a:r>
                        <a:rPr lang="en-US" altLang="ko-KR" sz="105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‘0’)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34687"/>
                  </a:ext>
                </a:extLst>
              </a:tr>
            </a:tbl>
          </a:graphicData>
        </a:graphic>
      </p:graphicFrame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20E8AAFD-18E9-47D0-A293-DDB48035DB1E}"/>
              </a:ext>
            </a:extLst>
          </p:cNvPr>
          <p:cNvCxnSpPr>
            <a:cxnSpLocks/>
          </p:cNvCxnSpPr>
          <p:nvPr/>
        </p:nvCxnSpPr>
        <p:spPr>
          <a:xfrm>
            <a:off x="707053" y="4602394"/>
            <a:ext cx="3664922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C8B2003-7EDC-4361-B538-3532025CA6EF}"/>
              </a:ext>
            </a:extLst>
          </p:cNvPr>
          <p:cNvSpPr/>
          <p:nvPr/>
        </p:nvSpPr>
        <p:spPr>
          <a:xfrm>
            <a:off x="9686928" y="5357731"/>
            <a:ext cx="2449700" cy="295530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4</a:t>
            </a:r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위 </a:t>
            </a: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: </a:t>
            </a:r>
            <a:r>
              <a:rPr lang="ko-KR" altLang="en-US" sz="1000" dirty="0"/>
              <a:t>서귀포시 성산읍 </a:t>
            </a:r>
            <a:r>
              <a:rPr lang="en-US" altLang="ko-KR" sz="1000" dirty="0"/>
              <a:t>(</a:t>
            </a:r>
            <a:r>
              <a:rPr lang="ko-KR" altLang="en-US" sz="1000" dirty="0"/>
              <a:t>21</a:t>
            </a:r>
            <a:r>
              <a:rPr lang="en-US" altLang="ko-KR" sz="1000" dirty="0"/>
              <a:t>,</a:t>
            </a:r>
            <a:r>
              <a:rPr lang="ko-KR" altLang="en-US" sz="1000" dirty="0"/>
              <a:t>756</a:t>
            </a:r>
            <a:r>
              <a:rPr lang="en-US" altLang="ko-KR" sz="1000" dirty="0"/>
              <a:t>,</a:t>
            </a:r>
            <a:r>
              <a:rPr lang="ko-KR" altLang="en-US" sz="1000" dirty="0"/>
              <a:t>339</a:t>
            </a:r>
            <a:r>
              <a:rPr lang="en-US" altLang="ko-KR" sz="1000" dirty="0"/>
              <a:t>,</a:t>
            </a:r>
            <a:r>
              <a:rPr lang="ko-KR" altLang="en-US" sz="1000" dirty="0"/>
              <a:t>978</a:t>
            </a:r>
            <a:r>
              <a:rPr lang="en-US" altLang="ko-KR" sz="1000" dirty="0"/>
              <a:t>)</a:t>
            </a:r>
            <a:endParaRPr lang="ko-KR" altLang="en-US" sz="10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CDE5E95F-F91E-441F-968A-5742940DD588}"/>
              </a:ext>
            </a:extLst>
          </p:cNvPr>
          <p:cNvCxnSpPr>
            <a:cxnSpLocks/>
            <a:endCxn id="33" idx="0"/>
          </p:cNvCxnSpPr>
          <p:nvPr/>
        </p:nvCxnSpPr>
        <p:spPr>
          <a:xfrm>
            <a:off x="10911778" y="4096006"/>
            <a:ext cx="0" cy="12617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11EF366-34C6-4891-9917-FA86FDD9F189}"/>
              </a:ext>
            </a:extLst>
          </p:cNvPr>
          <p:cNvSpPr/>
          <p:nvPr/>
        </p:nvSpPr>
        <p:spPr>
          <a:xfrm>
            <a:off x="7096125" y="2051498"/>
            <a:ext cx="2198210" cy="323165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1</a:t>
            </a:r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위 </a:t>
            </a: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: </a:t>
            </a:r>
            <a:r>
              <a:rPr lang="ko-KR" altLang="en-US" sz="1000" dirty="0"/>
              <a:t>제주시 연동 </a:t>
            </a:r>
            <a:r>
              <a:rPr lang="en-US" altLang="ko-KR" sz="1000" dirty="0"/>
              <a:t>(</a:t>
            </a:r>
            <a:r>
              <a:rPr lang="ko-KR" altLang="en-US" sz="1000" dirty="0"/>
              <a:t>26</a:t>
            </a:r>
            <a:r>
              <a:rPr lang="en-US" altLang="ko-KR" sz="1000" dirty="0"/>
              <a:t>,</a:t>
            </a:r>
            <a:r>
              <a:rPr lang="ko-KR" altLang="en-US" sz="1000" dirty="0"/>
              <a:t>224</a:t>
            </a:r>
            <a:r>
              <a:rPr lang="en-US" altLang="ko-KR" sz="1000" dirty="0"/>
              <a:t>,</a:t>
            </a:r>
            <a:r>
              <a:rPr lang="ko-KR" altLang="en-US" sz="1000" dirty="0"/>
              <a:t>826</a:t>
            </a:r>
            <a:r>
              <a:rPr lang="en-US" altLang="ko-KR" sz="1000" dirty="0"/>
              <a:t>,</a:t>
            </a:r>
            <a:r>
              <a:rPr lang="ko-KR" altLang="en-US" sz="1000" dirty="0"/>
              <a:t>036</a:t>
            </a:r>
            <a:r>
              <a:rPr lang="en-US" altLang="ko-KR" sz="1000" dirty="0"/>
              <a:t>)</a:t>
            </a:r>
          </a:p>
        </p:txBody>
      </p:sp>
      <p:cxnSp>
        <p:nvCxnSpPr>
          <p:cNvPr id="40" name="연결선: 꺾임 39">
            <a:extLst>
              <a:ext uri="{FF2B5EF4-FFF2-40B4-BE49-F238E27FC236}">
                <a16:creationId xmlns:a16="http://schemas.microsoft.com/office/drawing/2014/main" id="{A56E34CE-A4A1-4C6C-BBB1-C9452111291A}"/>
              </a:ext>
            </a:extLst>
          </p:cNvPr>
          <p:cNvCxnSpPr>
            <a:cxnSpLocks/>
            <a:endCxn id="39" idx="2"/>
          </p:cNvCxnSpPr>
          <p:nvPr/>
        </p:nvCxnSpPr>
        <p:spPr>
          <a:xfrm rot="5400000" flipH="1" flipV="1">
            <a:off x="7651068" y="2715070"/>
            <a:ext cx="884569" cy="203756"/>
          </a:xfrm>
          <a:prstGeom prst="bentConnector3">
            <a:avLst>
              <a:gd name="adj1" fmla="val 50000"/>
            </a:avLst>
          </a:prstGeom>
          <a:ln w="95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7A3D0FCF-18E3-44BE-91BD-130327854C62}"/>
              </a:ext>
            </a:extLst>
          </p:cNvPr>
          <p:cNvSpPr/>
          <p:nvPr/>
        </p:nvSpPr>
        <p:spPr>
          <a:xfrm>
            <a:off x="4402931" y="3057355"/>
            <a:ext cx="2276888" cy="323165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2</a:t>
            </a:r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위 </a:t>
            </a: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: </a:t>
            </a:r>
            <a:r>
              <a:rPr lang="ko-KR" altLang="en-US" sz="1000" dirty="0"/>
              <a:t>제주시 </a:t>
            </a:r>
            <a:r>
              <a:rPr lang="ko-KR" altLang="en-US" sz="1000" dirty="0" err="1"/>
              <a:t>애월읍</a:t>
            </a:r>
            <a:r>
              <a:rPr lang="ko-KR" altLang="en-US" sz="1000" dirty="0"/>
              <a:t> </a:t>
            </a:r>
            <a:r>
              <a:rPr lang="en-US" altLang="ko-KR" sz="1000" dirty="0"/>
              <a:t>(</a:t>
            </a:r>
            <a:r>
              <a:rPr lang="ko-KR" altLang="en-US" sz="1000" dirty="0"/>
              <a:t>24</a:t>
            </a:r>
            <a:r>
              <a:rPr lang="en-US" altLang="ko-KR" sz="1000" dirty="0"/>
              <a:t>,</a:t>
            </a:r>
            <a:r>
              <a:rPr lang="ko-KR" altLang="en-US" sz="1000" dirty="0"/>
              <a:t>468</a:t>
            </a:r>
            <a:r>
              <a:rPr lang="en-US" altLang="ko-KR" sz="1000" dirty="0"/>
              <a:t>,</a:t>
            </a:r>
            <a:r>
              <a:rPr lang="ko-KR" altLang="en-US" sz="1000" dirty="0"/>
              <a:t>114</a:t>
            </a:r>
            <a:r>
              <a:rPr lang="en-US" altLang="ko-KR" sz="1000" dirty="0"/>
              <a:t>,</a:t>
            </a:r>
            <a:r>
              <a:rPr lang="ko-KR" altLang="en-US" sz="1000" dirty="0"/>
              <a:t>284</a:t>
            </a:r>
            <a:r>
              <a:rPr lang="en-US" altLang="ko-KR" sz="1000" dirty="0"/>
              <a:t>)</a:t>
            </a:r>
          </a:p>
        </p:txBody>
      </p:sp>
      <p:cxnSp>
        <p:nvCxnSpPr>
          <p:cNvPr id="42" name="연결선: 꺾임 41">
            <a:extLst>
              <a:ext uri="{FF2B5EF4-FFF2-40B4-BE49-F238E27FC236}">
                <a16:creationId xmlns:a16="http://schemas.microsoft.com/office/drawing/2014/main" id="{F9FF22CF-529B-4BAE-AFA6-859172BA38F3}"/>
              </a:ext>
            </a:extLst>
          </p:cNvPr>
          <p:cNvCxnSpPr>
            <a:cxnSpLocks/>
            <a:endCxn id="41" idx="2"/>
          </p:cNvCxnSpPr>
          <p:nvPr/>
        </p:nvCxnSpPr>
        <p:spPr>
          <a:xfrm rot="10800000">
            <a:off x="5541375" y="3380521"/>
            <a:ext cx="1397558" cy="321121"/>
          </a:xfrm>
          <a:prstGeom prst="bentConnector2">
            <a:avLst/>
          </a:prstGeom>
          <a:ln w="95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ED2B10-B037-42A6-B962-A368C020CF03}"/>
              </a:ext>
            </a:extLst>
          </p:cNvPr>
          <p:cNvSpPr/>
          <p:nvPr/>
        </p:nvSpPr>
        <p:spPr>
          <a:xfrm>
            <a:off x="9401230" y="2044569"/>
            <a:ext cx="2276890" cy="323165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5</a:t>
            </a:r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위</a:t>
            </a: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: </a:t>
            </a:r>
            <a:r>
              <a:rPr lang="ko-KR" altLang="en-US" sz="1000" dirty="0"/>
              <a:t>제주시 </a:t>
            </a:r>
            <a:r>
              <a:rPr lang="ko-KR" altLang="en-US" sz="1000" dirty="0" err="1"/>
              <a:t>조천읍</a:t>
            </a:r>
            <a:r>
              <a:rPr lang="ko-KR" altLang="en-US" sz="1000" dirty="0"/>
              <a:t> </a:t>
            </a:r>
            <a:r>
              <a:rPr lang="en-US" altLang="ko-KR" sz="1000" dirty="0"/>
              <a:t>(</a:t>
            </a:r>
            <a:r>
              <a:rPr lang="ko-KR" altLang="en-US" sz="1000" dirty="0"/>
              <a:t>18</a:t>
            </a:r>
            <a:r>
              <a:rPr lang="en-US" altLang="ko-KR" sz="1000" dirty="0"/>
              <a:t>,</a:t>
            </a:r>
            <a:r>
              <a:rPr lang="ko-KR" altLang="en-US" sz="1000" dirty="0"/>
              <a:t>934</a:t>
            </a:r>
            <a:r>
              <a:rPr lang="en-US" altLang="ko-KR" sz="1000" dirty="0"/>
              <a:t>,</a:t>
            </a:r>
            <a:r>
              <a:rPr lang="ko-KR" altLang="en-US" sz="1000" dirty="0"/>
              <a:t>761</a:t>
            </a:r>
            <a:r>
              <a:rPr lang="en-US" altLang="ko-KR" sz="1000" dirty="0"/>
              <a:t>,</a:t>
            </a:r>
            <a:r>
              <a:rPr lang="ko-KR" altLang="en-US" sz="1000" dirty="0"/>
              <a:t>667</a:t>
            </a:r>
            <a:r>
              <a:rPr lang="en-US" altLang="ko-KR" sz="1000" dirty="0"/>
              <a:t>)</a:t>
            </a:r>
            <a:endParaRPr lang="en-US" altLang="ko-KR" sz="10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cxnSp>
        <p:nvCxnSpPr>
          <p:cNvPr id="44" name="연결선: 꺾임 43">
            <a:extLst>
              <a:ext uri="{FF2B5EF4-FFF2-40B4-BE49-F238E27FC236}">
                <a16:creationId xmlns:a16="http://schemas.microsoft.com/office/drawing/2014/main" id="{84D53274-081A-49D3-A7C2-C60BC6C9029A}"/>
              </a:ext>
            </a:extLst>
          </p:cNvPr>
          <p:cNvCxnSpPr>
            <a:cxnSpLocks/>
            <a:endCxn id="43" idx="2"/>
          </p:cNvCxnSpPr>
          <p:nvPr/>
        </p:nvCxnSpPr>
        <p:spPr>
          <a:xfrm flipV="1">
            <a:off x="9401230" y="2367734"/>
            <a:ext cx="1138445" cy="881703"/>
          </a:xfrm>
          <a:prstGeom prst="bentConnector2">
            <a:avLst/>
          </a:prstGeom>
          <a:ln w="95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EA9A141B-C3E7-40B9-A4F4-7D28D81320FD}"/>
              </a:ext>
            </a:extLst>
          </p:cNvPr>
          <p:cNvSpPr/>
          <p:nvPr/>
        </p:nvSpPr>
        <p:spPr>
          <a:xfrm>
            <a:off x="5577975" y="2485766"/>
            <a:ext cx="2341122" cy="323165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3</a:t>
            </a:r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위 </a:t>
            </a: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: </a:t>
            </a:r>
            <a:r>
              <a:rPr lang="ko-KR" altLang="en-US" sz="1000" dirty="0"/>
              <a:t>제주시 노형동 </a:t>
            </a:r>
            <a:r>
              <a:rPr lang="en-US" altLang="ko-KR" sz="1000" dirty="0"/>
              <a:t>(</a:t>
            </a:r>
            <a:r>
              <a:rPr lang="ko-KR" altLang="en-US" sz="1000" dirty="0"/>
              <a:t>22</a:t>
            </a:r>
            <a:r>
              <a:rPr lang="en-US" altLang="ko-KR" sz="1000" dirty="0"/>
              <a:t>,</a:t>
            </a:r>
            <a:r>
              <a:rPr lang="ko-KR" altLang="en-US" sz="1000" dirty="0"/>
              <a:t>403</a:t>
            </a:r>
            <a:r>
              <a:rPr lang="en-US" altLang="ko-KR" sz="1000" dirty="0"/>
              <a:t>,</a:t>
            </a:r>
            <a:r>
              <a:rPr lang="ko-KR" altLang="en-US" sz="1000" dirty="0"/>
              <a:t>024</a:t>
            </a:r>
            <a:r>
              <a:rPr lang="en-US" altLang="ko-KR" sz="1000" dirty="0"/>
              <a:t>,</a:t>
            </a:r>
            <a:r>
              <a:rPr lang="ko-KR" altLang="en-US" sz="1000" dirty="0"/>
              <a:t>415</a:t>
            </a:r>
            <a:r>
              <a:rPr lang="en-US" altLang="ko-KR" sz="1000" dirty="0"/>
              <a:t>)</a:t>
            </a:r>
          </a:p>
        </p:txBody>
      </p:sp>
      <p:cxnSp>
        <p:nvCxnSpPr>
          <p:cNvPr id="46" name="연결선: 꺾임 45">
            <a:extLst>
              <a:ext uri="{FF2B5EF4-FFF2-40B4-BE49-F238E27FC236}">
                <a16:creationId xmlns:a16="http://schemas.microsoft.com/office/drawing/2014/main" id="{5F01D3AB-444B-4812-BAA9-85F3D9CEC003}"/>
              </a:ext>
            </a:extLst>
          </p:cNvPr>
          <p:cNvCxnSpPr>
            <a:cxnSpLocks/>
            <a:endCxn id="45" idx="2"/>
          </p:cNvCxnSpPr>
          <p:nvPr/>
        </p:nvCxnSpPr>
        <p:spPr>
          <a:xfrm rot="10800000">
            <a:off x="6748537" y="2808931"/>
            <a:ext cx="1070179" cy="473554"/>
          </a:xfrm>
          <a:prstGeom prst="bentConnector2">
            <a:avLst/>
          </a:prstGeom>
          <a:ln w="95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53457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4EF2F085-FE68-45DF-A655-79DC8445B4C1}"/>
              </a:ext>
            </a:extLst>
          </p:cNvPr>
          <p:cNvSpPr/>
          <p:nvPr/>
        </p:nvSpPr>
        <p:spPr>
          <a:xfrm>
            <a:off x="696687" y="1"/>
            <a:ext cx="406400" cy="1141513"/>
          </a:xfrm>
          <a:prstGeom prst="rect">
            <a:avLst/>
          </a:prstGeom>
          <a:solidFill>
            <a:srgbClr val="FF98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5CD415-264E-43D6-8785-810173183FEB}"/>
              </a:ext>
            </a:extLst>
          </p:cNvPr>
          <p:cNvSpPr txBox="1"/>
          <p:nvPr/>
        </p:nvSpPr>
        <p:spPr>
          <a:xfrm>
            <a:off x="1103087" y="511315"/>
            <a:ext cx="63343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분석 결과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608A7B-2923-4B73-B6BD-E934F73686E8}"/>
              </a:ext>
            </a:extLst>
          </p:cNvPr>
          <p:cNvSpPr txBox="1"/>
          <p:nvPr/>
        </p:nvSpPr>
        <p:spPr>
          <a:xfrm>
            <a:off x="1103087" y="271047"/>
            <a:ext cx="63343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68514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04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분석 결과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C0F2CC-C563-4983-B1A3-6FEA9E66F30D}"/>
              </a:ext>
            </a:extLst>
          </p:cNvPr>
          <p:cNvSpPr txBox="1"/>
          <p:nvPr/>
        </p:nvSpPr>
        <p:spPr>
          <a:xfrm>
            <a:off x="618673" y="683568"/>
            <a:ext cx="562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4.</a:t>
            </a:r>
            <a:endParaRPr lang="ko-KR" altLang="en-US" sz="2400" b="1" dirty="0">
              <a:solidFill>
                <a:schemeClr val="bg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7DB7CAC4-509A-413A-9771-DD7F1F26B99F}"/>
              </a:ext>
            </a:extLst>
          </p:cNvPr>
          <p:cNvGrpSpPr/>
          <p:nvPr/>
        </p:nvGrpSpPr>
        <p:grpSpPr>
          <a:xfrm>
            <a:off x="688477" y="1275589"/>
            <a:ext cx="3058023" cy="511200"/>
            <a:chOff x="688477" y="1275589"/>
            <a:chExt cx="3058023" cy="511200"/>
          </a:xfrm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DA7E7266-067B-40CD-B483-C4A704D44A73}"/>
                </a:ext>
              </a:extLst>
            </p:cNvPr>
            <p:cNvSpPr/>
            <p:nvPr/>
          </p:nvSpPr>
          <p:spPr>
            <a:xfrm>
              <a:off x="707053" y="1294165"/>
              <a:ext cx="474048" cy="474048"/>
            </a:xfrm>
            <a:prstGeom prst="ellipse">
              <a:avLst/>
            </a:prstGeom>
            <a:solidFill>
              <a:srgbClr val="FF98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B1287209-0F9A-4111-8A3E-DFBA69C87809}"/>
                </a:ext>
              </a:extLst>
            </p:cNvPr>
            <p:cNvSpPr/>
            <p:nvPr/>
          </p:nvSpPr>
          <p:spPr>
            <a:xfrm>
              <a:off x="1162967" y="1400928"/>
              <a:ext cx="2583533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1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지도 그림으로 얻어낸 결과</a:t>
              </a:r>
              <a:endParaRPr lang="en-US" altLang="ko-KR" sz="11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23" name="그림 22">
              <a:hlinkClick r:id="rId2"/>
              <a:extLst>
                <a:ext uri="{FF2B5EF4-FFF2-40B4-BE49-F238E27FC236}">
                  <a16:creationId xmlns:a16="http://schemas.microsoft.com/office/drawing/2014/main" id="{C3B0FD15-DEDC-494A-BCE2-56927E69EC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8477" y="1275589"/>
              <a:ext cx="511200" cy="511200"/>
            </a:xfrm>
            <a:prstGeom prst="rect">
              <a:avLst/>
            </a:prstGeom>
          </p:spPr>
        </p:pic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081D9034-8112-4B55-B247-C8F28F8AE22F}"/>
              </a:ext>
            </a:extLst>
          </p:cNvPr>
          <p:cNvSpPr/>
          <p:nvPr/>
        </p:nvSpPr>
        <p:spPr>
          <a:xfrm>
            <a:off x="1872342" y="2270650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Gill Sans"/>
              </a:rPr>
              <a:t>숙소의 매출 금액이 높은 지역은 식사의 매출 금액이 높다</a:t>
            </a:r>
            <a:r>
              <a:rPr lang="en-US" altLang="ko-KR" dirty="0">
                <a:solidFill>
                  <a:srgbClr val="000000"/>
                </a:solidFill>
                <a:latin typeface="Gill Sans"/>
              </a:rPr>
              <a:t>.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Gill Sans"/>
              </a:rPr>
              <a:t>관광지 입장객 수가 높은 지역은 숙소의 매출 금액이 높다</a:t>
            </a:r>
            <a:r>
              <a:rPr lang="en-US" altLang="ko-KR" dirty="0">
                <a:solidFill>
                  <a:srgbClr val="000000"/>
                </a:solidFill>
                <a:latin typeface="Gill Sans"/>
              </a:rPr>
              <a:t>.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Gill Sans"/>
              </a:rPr>
              <a:t>숙소의 매출 금액이 높은 지역은 카페의 매출 금액이 높다</a:t>
            </a:r>
            <a:r>
              <a:rPr lang="en-US" altLang="ko-KR" dirty="0">
                <a:solidFill>
                  <a:srgbClr val="000000"/>
                </a:solidFill>
                <a:latin typeface="Gill Sans"/>
              </a:rPr>
              <a:t>.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2D9561F-ED3D-4D78-B12A-83643F4C0AC1}"/>
              </a:ext>
            </a:extLst>
          </p:cNvPr>
          <p:cNvSpPr/>
          <p:nvPr/>
        </p:nvSpPr>
        <p:spPr>
          <a:xfrm>
            <a:off x="1872342" y="4393364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Gill Sans"/>
              </a:rPr>
              <a:t>숙소의 매출 금액이 높은 지역은 식사의 매출 금액이 높다</a:t>
            </a:r>
            <a:r>
              <a:rPr lang="en-US" altLang="ko-KR" dirty="0">
                <a:solidFill>
                  <a:srgbClr val="000000"/>
                </a:solidFill>
                <a:latin typeface="Gill Sans"/>
              </a:rPr>
              <a:t>.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Gill Sans"/>
              </a:rPr>
              <a:t>관광지 입장객 수가 높은 지역은 숙소의 매출 금액이 높다</a:t>
            </a:r>
            <a:r>
              <a:rPr lang="en-US" altLang="ko-KR" dirty="0">
                <a:solidFill>
                  <a:srgbClr val="000000"/>
                </a:solidFill>
                <a:latin typeface="Gill Sans"/>
              </a:rPr>
              <a:t>.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Gill Sans"/>
              </a:rPr>
              <a:t>숙소의 매출 금액이 높은 지역은 카페의 매출 금액이 높다</a:t>
            </a:r>
            <a:r>
              <a:rPr lang="en-US" altLang="ko-KR" dirty="0">
                <a:solidFill>
                  <a:srgbClr val="000000"/>
                </a:solidFill>
                <a:latin typeface="Gill Sans"/>
              </a:rPr>
              <a:t>.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6A28219-B904-43D0-8B0D-FBB135041381}"/>
              </a:ext>
            </a:extLst>
          </p:cNvPr>
          <p:cNvSpPr/>
          <p:nvPr/>
        </p:nvSpPr>
        <p:spPr>
          <a:xfrm>
            <a:off x="1199677" y="2000620"/>
            <a:ext cx="258353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b="1">
                <a:latin typeface="Noto Sans KR" panose="020B0200000000000000" pitchFamily="50" charset="-127"/>
                <a:ea typeface="Noto Sans KR" panose="020B0200000000000000" pitchFamily="50" charset="-127"/>
              </a:rPr>
              <a:t>긍정</a:t>
            </a:r>
            <a:endParaRPr lang="en-US" altLang="ko-KR" sz="1100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2AF0125-C619-43AD-923B-99626E3C0211}"/>
              </a:ext>
            </a:extLst>
          </p:cNvPr>
          <p:cNvSpPr/>
          <p:nvPr/>
        </p:nvSpPr>
        <p:spPr>
          <a:xfrm>
            <a:off x="1199677" y="4245429"/>
            <a:ext cx="258353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부정</a:t>
            </a:r>
            <a:endParaRPr lang="en-US" altLang="ko-KR" sz="1100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145256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직사각형 56">
            <a:extLst>
              <a:ext uri="{FF2B5EF4-FFF2-40B4-BE49-F238E27FC236}">
                <a16:creationId xmlns:a16="http://schemas.microsoft.com/office/drawing/2014/main" id="{3DEAEFFE-DAC7-4F13-8C7D-60F2883246F5}"/>
              </a:ext>
            </a:extLst>
          </p:cNvPr>
          <p:cNvSpPr/>
          <p:nvPr/>
        </p:nvSpPr>
        <p:spPr>
          <a:xfrm>
            <a:off x="0" y="0"/>
            <a:ext cx="12192000" cy="6860351"/>
          </a:xfrm>
          <a:prstGeom prst="rect">
            <a:avLst/>
          </a:prstGeom>
          <a:solidFill>
            <a:srgbClr val="FF98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2FFEF3E-53DD-4232-9E03-F51F9B67E6D0}"/>
              </a:ext>
            </a:extLst>
          </p:cNvPr>
          <p:cNvSpPr txBox="1"/>
          <p:nvPr/>
        </p:nvSpPr>
        <p:spPr>
          <a:xfrm>
            <a:off x="5857653" y="3920541"/>
            <a:ext cx="63343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결론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AE6B74F-F8EF-4CB4-A0CA-99CA30318703}"/>
              </a:ext>
            </a:extLst>
          </p:cNvPr>
          <p:cNvSpPr txBox="1"/>
          <p:nvPr/>
        </p:nvSpPr>
        <p:spPr>
          <a:xfrm>
            <a:off x="5723964" y="827393"/>
            <a:ext cx="3300862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99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05</a:t>
            </a:r>
            <a:endParaRPr lang="ko-KR" altLang="en-US" sz="19900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63A68C2F-DE46-42CA-A399-BEE70614FB98}"/>
              </a:ext>
            </a:extLst>
          </p:cNvPr>
          <p:cNvSpPr/>
          <p:nvPr/>
        </p:nvSpPr>
        <p:spPr>
          <a:xfrm>
            <a:off x="5857653" y="4809496"/>
            <a:ext cx="6334347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18361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4EF2F085-FE68-45DF-A655-79DC8445B4C1}"/>
              </a:ext>
            </a:extLst>
          </p:cNvPr>
          <p:cNvSpPr/>
          <p:nvPr/>
        </p:nvSpPr>
        <p:spPr>
          <a:xfrm>
            <a:off x="696687" y="1"/>
            <a:ext cx="406400" cy="1141513"/>
          </a:xfrm>
          <a:prstGeom prst="rect">
            <a:avLst/>
          </a:prstGeom>
          <a:solidFill>
            <a:srgbClr val="FF98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5CD415-264E-43D6-8785-810173183FEB}"/>
              </a:ext>
            </a:extLst>
          </p:cNvPr>
          <p:cNvSpPr txBox="1"/>
          <p:nvPr/>
        </p:nvSpPr>
        <p:spPr>
          <a:xfrm>
            <a:off x="1103087" y="511315"/>
            <a:ext cx="63343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분석 결과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608A7B-2923-4B73-B6BD-E934F73686E8}"/>
              </a:ext>
            </a:extLst>
          </p:cNvPr>
          <p:cNvSpPr txBox="1"/>
          <p:nvPr/>
        </p:nvSpPr>
        <p:spPr>
          <a:xfrm>
            <a:off x="1103087" y="271047"/>
            <a:ext cx="63343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68514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05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결론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C0F2CC-C563-4983-B1A3-6FEA9E66F30D}"/>
              </a:ext>
            </a:extLst>
          </p:cNvPr>
          <p:cNvSpPr txBox="1"/>
          <p:nvPr/>
        </p:nvSpPr>
        <p:spPr>
          <a:xfrm>
            <a:off x="618673" y="683568"/>
            <a:ext cx="562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1.</a:t>
            </a:r>
            <a:endParaRPr lang="ko-KR" altLang="en-US" sz="2400" b="1" dirty="0">
              <a:solidFill>
                <a:schemeClr val="bg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7DB7CAC4-509A-413A-9771-DD7F1F26B99F}"/>
              </a:ext>
            </a:extLst>
          </p:cNvPr>
          <p:cNvGrpSpPr/>
          <p:nvPr/>
        </p:nvGrpSpPr>
        <p:grpSpPr>
          <a:xfrm>
            <a:off x="688477" y="1275589"/>
            <a:ext cx="3058023" cy="511200"/>
            <a:chOff x="688477" y="1275589"/>
            <a:chExt cx="3058023" cy="511200"/>
          </a:xfrm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DA7E7266-067B-40CD-B483-C4A704D44A73}"/>
                </a:ext>
              </a:extLst>
            </p:cNvPr>
            <p:cNvSpPr/>
            <p:nvPr/>
          </p:nvSpPr>
          <p:spPr>
            <a:xfrm>
              <a:off x="707053" y="1294165"/>
              <a:ext cx="474048" cy="474048"/>
            </a:xfrm>
            <a:prstGeom prst="ellipse">
              <a:avLst/>
            </a:prstGeom>
            <a:solidFill>
              <a:srgbClr val="FF98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B1287209-0F9A-4111-8A3E-DFBA69C87809}"/>
                </a:ext>
              </a:extLst>
            </p:cNvPr>
            <p:cNvSpPr/>
            <p:nvPr/>
          </p:nvSpPr>
          <p:spPr>
            <a:xfrm>
              <a:off x="1162967" y="1400928"/>
              <a:ext cx="2583533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1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지도 그림으로 얻어낸 결과</a:t>
              </a:r>
              <a:endParaRPr lang="en-US" altLang="ko-KR" sz="11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23" name="그림 22">
              <a:hlinkClick r:id="rId2"/>
              <a:extLst>
                <a:ext uri="{FF2B5EF4-FFF2-40B4-BE49-F238E27FC236}">
                  <a16:creationId xmlns:a16="http://schemas.microsoft.com/office/drawing/2014/main" id="{C3B0FD15-DEDC-494A-BCE2-56927E69EC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8477" y="1275589"/>
              <a:ext cx="511200" cy="511200"/>
            </a:xfrm>
            <a:prstGeom prst="rect">
              <a:avLst/>
            </a:prstGeom>
          </p:spPr>
        </p:pic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FDFEDE2A-D232-4E84-8AD1-0955A302A843}"/>
              </a:ext>
            </a:extLst>
          </p:cNvPr>
          <p:cNvSpPr/>
          <p:nvPr/>
        </p:nvSpPr>
        <p:spPr>
          <a:xfrm>
            <a:off x="899887" y="1825081"/>
            <a:ext cx="12192000" cy="59400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dirty="0">
                <a:solidFill>
                  <a:srgbClr val="000000"/>
                </a:solidFill>
                <a:latin typeface="Gill Sans"/>
              </a:rPr>
              <a:t/>
            </a:r>
            <a:br>
              <a:rPr lang="ko-KR" altLang="en-US" sz="2000" dirty="0">
                <a:solidFill>
                  <a:srgbClr val="000000"/>
                </a:solidFill>
                <a:latin typeface="Gill Sans"/>
              </a:rPr>
            </a:br>
            <a:r>
              <a:rPr lang="ko-KR" altLang="en-US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코로나 </a:t>
            </a:r>
            <a:r>
              <a:rPr lang="ko-KR" altLang="en-US" dirty="0" err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펜데믹</a:t>
            </a:r>
            <a:r>
              <a:rPr lang="ko-KR" altLang="en-US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 기간 동안 특정 업종의 쇠퇴와 성장을 파악하여 서비스 개선의 지표를 제시</a:t>
            </a:r>
            <a:endParaRPr lang="ko-KR" altLang="en-US" dirty="0"/>
          </a:p>
          <a:p>
            <a:r>
              <a:rPr lang="ko-KR" altLang="en-US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/>
            </a:r>
            <a:br>
              <a:rPr lang="ko-KR" altLang="en-US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</a:br>
            <a:r>
              <a:rPr lang="ko-KR" altLang="en-US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코로나 </a:t>
            </a:r>
            <a:r>
              <a:rPr lang="ko-KR" altLang="en-US" dirty="0" err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펜데믹의</a:t>
            </a:r>
            <a:r>
              <a:rPr lang="ko-KR" altLang="en-US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 전후로 특정 업종의 쇠퇴와 성장이 있을 것</a:t>
            </a:r>
            <a:endParaRPr lang="ko-KR" altLang="en-US" dirty="0"/>
          </a:p>
          <a:p>
            <a:r>
              <a:rPr lang="en-US" altLang="ko-KR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=&gt; </a:t>
            </a:r>
            <a:r>
              <a:rPr lang="ko-KR" altLang="en-US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특정 업종의 쇠퇴와 성장은 확인되지 않았다</a:t>
            </a:r>
            <a:r>
              <a:rPr lang="en-US" altLang="ko-KR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  <a:endParaRPr lang="ko-KR" altLang="en-US" dirty="0"/>
          </a:p>
          <a:p>
            <a:r>
              <a:rPr lang="en-US" altLang="ko-KR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=&gt; </a:t>
            </a:r>
            <a:r>
              <a:rPr lang="ko-KR" altLang="en-US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특정 산업에 대해 지출금액은 유지되나 해당 산업을 하는 인원이 증가하여 해당 산업군의 개개인별 이득은 </a:t>
            </a:r>
            <a:r>
              <a:rPr lang="ko-KR" altLang="en-US" dirty="0" err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줄어들었을것으로</a:t>
            </a:r>
            <a:r>
              <a:rPr lang="ko-KR" altLang="en-US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 예상된다</a:t>
            </a:r>
            <a:r>
              <a:rPr lang="en-US" altLang="ko-KR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  <a:endParaRPr lang="ko-KR" altLang="en-US" dirty="0"/>
          </a:p>
          <a:p>
            <a:r>
              <a:rPr lang="en-US" altLang="ko-KR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=&gt; 19</a:t>
            </a:r>
            <a:r>
              <a:rPr lang="ko-KR" altLang="en-US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년 대비 </a:t>
            </a:r>
            <a:r>
              <a:rPr lang="en-US" altLang="ko-KR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21</a:t>
            </a:r>
            <a:r>
              <a:rPr lang="ko-KR" altLang="en-US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년의 활동기업의 숫자는 </a:t>
            </a:r>
            <a:r>
              <a:rPr lang="en-US" altLang="ko-KR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6.8%p</a:t>
            </a:r>
            <a:r>
              <a:rPr lang="ko-KR" altLang="en-US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늘어난 수치를 보이지만 해당 산업군에 여행객들이 지출하는 금액은 유의미한 차이를 보이지 않는다</a:t>
            </a:r>
            <a:r>
              <a:rPr lang="en-US" altLang="ko-KR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  <a:endParaRPr lang="ko-KR" altLang="en-US" dirty="0"/>
          </a:p>
          <a:p>
            <a:r>
              <a:rPr lang="ko-KR" altLang="en-US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/>
            </a:r>
            <a:br>
              <a:rPr lang="ko-KR" altLang="en-US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</a:br>
            <a:r>
              <a:rPr lang="ko-KR" altLang="en-US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코로나 </a:t>
            </a:r>
            <a:r>
              <a:rPr lang="ko-KR" altLang="en-US" dirty="0" err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펜데믹으로</a:t>
            </a:r>
            <a:r>
              <a:rPr lang="ko-KR" altLang="en-US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 국내 여행과 해외 여행 타격이 있었을 것 </a:t>
            </a:r>
            <a:r>
              <a:rPr lang="en-US" altLang="ko-KR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+</a:t>
            </a:r>
            <a:endParaRPr lang="ko-KR" altLang="en-US" dirty="0"/>
          </a:p>
          <a:p>
            <a:r>
              <a:rPr lang="ko-KR" altLang="en-US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해외방문객이 많기 때문에 제주도 관광산업에 타격이 있었을 것</a:t>
            </a:r>
            <a:endParaRPr lang="ko-KR" altLang="en-US" dirty="0"/>
          </a:p>
          <a:p>
            <a:r>
              <a:rPr lang="en-US" altLang="ko-KR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=&gt; </a:t>
            </a:r>
            <a:r>
              <a:rPr lang="ko-KR" altLang="en-US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해외방문객 수는 줄어들었지만 해당하는 만큼 국내방문객수가 증가하여 전체 방문객수의 숫자는 유의미한 차이가 나타나지 않았다</a:t>
            </a:r>
            <a:r>
              <a:rPr lang="en-US" altLang="ko-KR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  <a:endParaRPr lang="ko-KR" altLang="en-US" dirty="0"/>
          </a:p>
          <a:p>
            <a:r>
              <a:rPr lang="ko-KR" altLang="en-US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/>
            </a:r>
            <a:br>
              <a:rPr lang="ko-KR" altLang="en-US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</a:br>
            <a:r>
              <a:rPr lang="ko-KR" altLang="en-US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관광객수가 줄었을 것이라 가정하고</a:t>
            </a:r>
            <a:r>
              <a:rPr lang="en-US" altLang="ko-KR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해당 관광지와 특정 </a:t>
            </a:r>
            <a:r>
              <a:rPr lang="ko-KR" altLang="en-US" dirty="0" err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업종간의</a:t>
            </a:r>
            <a:r>
              <a:rPr lang="ko-KR" altLang="en-US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 상관관계가 있을 것</a:t>
            </a:r>
            <a:endParaRPr lang="ko-KR" altLang="en-US" dirty="0"/>
          </a:p>
          <a:p>
            <a:r>
              <a:rPr lang="ko-KR" altLang="en-US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/>
            </a:r>
            <a:br>
              <a:rPr lang="ko-KR" altLang="en-US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</a:br>
            <a:r>
              <a:rPr lang="ko-KR" altLang="en-US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/>
            </a:r>
            <a:br>
              <a:rPr lang="ko-KR" altLang="en-US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</a:br>
            <a:endParaRPr lang="ko-KR" altLang="en-US" dirty="0"/>
          </a:p>
          <a:p>
            <a:r>
              <a:rPr lang="ko-KR" altLang="en-US" dirty="0"/>
              <a:t/>
            </a:r>
            <a:br>
              <a:rPr lang="ko-KR" altLang="en-US" dirty="0"/>
            </a:b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967411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4EF2F085-FE68-45DF-A655-79DC8445B4C1}"/>
              </a:ext>
            </a:extLst>
          </p:cNvPr>
          <p:cNvSpPr/>
          <p:nvPr/>
        </p:nvSpPr>
        <p:spPr>
          <a:xfrm>
            <a:off x="696687" y="1"/>
            <a:ext cx="406400" cy="1141513"/>
          </a:xfrm>
          <a:prstGeom prst="rect">
            <a:avLst/>
          </a:prstGeom>
          <a:solidFill>
            <a:srgbClr val="FF98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5CD415-264E-43D6-8785-810173183FEB}"/>
              </a:ext>
            </a:extLst>
          </p:cNvPr>
          <p:cNvSpPr txBox="1"/>
          <p:nvPr/>
        </p:nvSpPr>
        <p:spPr>
          <a:xfrm>
            <a:off x="1103087" y="511315"/>
            <a:ext cx="63343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분석 배경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608A7B-2923-4B73-B6BD-E934F73686E8}"/>
              </a:ext>
            </a:extLst>
          </p:cNvPr>
          <p:cNvSpPr txBox="1"/>
          <p:nvPr/>
        </p:nvSpPr>
        <p:spPr>
          <a:xfrm>
            <a:off x="1103087" y="271047"/>
            <a:ext cx="63343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68514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01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분석 개요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C0F2CC-C563-4983-B1A3-6FEA9E66F30D}"/>
              </a:ext>
            </a:extLst>
          </p:cNvPr>
          <p:cNvSpPr txBox="1"/>
          <p:nvPr/>
        </p:nvSpPr>
        <p:spPr>
          <a:xfrm>
            <a:off x="618673" y="683568"/>
            <a:ext cx="562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1.</a:t>
            </a:r>
            <a:endParaRPr lang="ko-KR" altLang="en-US" sz="2400" b="1" dirty="0">
              <a:solidFill>
                <a:schemeClr val="bg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9BF1551-B04F-4ABB-9B28-02911440B516}"/>
              </a:ext>
            </a:extLst>
          </p:cNvPr>
          <p:cNvSpPr/>
          <p:nvPr/>
        </p:nvSpPr>
        <p:spPr>
          <a:xfrm>
            <a:off x="618673" y="1540639"/>
            <a:ext cx="110889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/>
              <a:t>23</a:t>
            </a:r>
            <a:r>
              <a:rPr lang="ko-KR" altLang="en-US" dirty="0" smtClean="0"/>
              <a:t>년도 추석연휴기간 해외로 떠나는 출국자 수는</a:t>
            </a:r>
            <a:r>
              <a:rPr lang="en-US" altLang="ko-KR" dirty="0" smtClean="0"/>
              <a:t> </a:t>
            </a:r>
            <a:r>
              <a:rPr lang="en-US" altLang="ko-KR" dirty="0"/>
              <a:t>121</a:t>
            </a:r>
            <a:r>
              <a:rPr lang="ko-KR" altLang="en-US" dirty="0"/>
              <a:t>만</a:t>
            </a:r>
            <a:r>
              <a:rPr lang="en-US" altLang="ko-KR" dirty="0" smtClean="0"/>
              <a:t>3319(</a:t>
            </a:r>
            <a:r>
              <a:rPr lang="ko-KR" altLang="en-US" dirty="0" smtClean="0"/>
              <a:t>예상치</a:t>
            </a:r>
            <a:r>
              <a:rPr lang="en-US" altLang="ko-KR" dirty="0" smtClean="0"/>
              <a:t>)</a:t>
            </a:r>
            <a:r>
              <a:rPr lang="ko-KR" altLang="en-US" dirty="0" smtClean="0"/>
              <a:t>으로 이는</a:t>
            </a:r>
            <a:r>
              <a:rPr lang="en-US" altLang="ko-KR" dirty="0" smtClean="0"/>
              <a:t>, 19</a:t>
            </a:r>
            <a:r>
              <a:rPr lang="ko-KR" altLang="en-US" dirty="0" smtClean="0"/>
              <a:t>년 대비 </a:t>
            </a:r>
            <a:r>
              <a:rPr lang="en-US" altLang="ko-KR" dirty="0" smtClean="0"/>
              <a:t>40%</a:t>
            </a:r>
            <a:r>
              <a:rPr lang="ko-KR" altLang="en-US" dirty="0" err="1" smtClean="0"/>
              <a:t>상승치이다</a:t>
            </a:r>
            <a:r>
              <a:rPr lang="en-US" altLang="ko-KR" dirty="0" smtClean="0"/>
              <a:t>.</a:t>
            </a:r>
            <a:endParaRPr lang="en-US" altLang="ko-KR" sz="1600" dirty="0" smtClean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334391E-78BF-458B-B43D-AEABAAE179B2}"/>
              </a:ext>
            </a:extLst>
          </p:cNvPr>
          <p:cNvSpPr/>
          <p:nvPr/>
        </p:nvSpPr>
        <p:spPr>
          <a:xfrm>
            <a:off x="4173416" y="6310647"/>
            <a:ext cx="80185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endParaRPr lang="en-US" altLang="ko-KR" sz="900" dirty="0">
              <a:solidFill>
                <a:srgbClr val="000000"/>
              </a:solidFill>
              <a:latin typeface="Gill Sans"/>
            </a:endParaRPr>
          </a:p>
          <a:p>
            <a:pPr algn="r"/>
            <a:r>
              <a:rPr lang="ko-KR" altLang="en-US" sz="900" dirty="0"/>
              <a:t>한국문화관광연구원</a:t>
            </a:r>
            <a:r>
              <a:rPr lang="en-US" altLang="ko-KR" sz="900" dirty="0"/>
              <a:t>, 2022</a:t>
            </a:r>
            <a:r>
              <a:rPr lang="ko-KR" altLang="en-US" sz="900" dirty="0"/>
              <a:t>년 코로나</a:t>
            </a:r>
            <a:r>
              <a:rPr lang="en-US" altLang="ko-KR" sz="900" dirty="0"/>
              <a:t>19</a:t>
            </a:r>
            <a:r>
              <a:rPr lang="ko-KR" altLang="en-US" sz="900" dirty="0"/>
              <a:t>에 따른 국내외 여행 형태 조사</a:t>
            </a:r>
            <a:r>
              <a:rPr lang="en-US" altLang="ko-KR" sz="900" dirty="0"/>
              <a:t>[2</a:t>
            </a:r>
            <a:r>
              <a:rPr lang="ko-KR" altLang="en-US" sz="900" dirty="0"/>
              <a:t>분기 결과</a:t>
            </a:r>
            <a:r>
              <a:rPr lang="en-US" altLang="ko-KR" sz="900" dirty="0"/>
              <a:t>](2022)</a:t>
            </a:r>
            <a:endParaRPr lang="ko-KR" altLang="en-US" sz="900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9BF1551-B04F-4ABB-9B28-02911440B516}"/>
              </a:ext>
            </a:extLst>
          </p:cNvPr>
          <p:cNvSpPr/>
          <p:nvPr/>
        </p:nvSpPr>
        <p:spPr>
          <a:xfrm>
            <a:off x="618673" y="2425437"/>
            <a:ext cx="11088916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/>
              <a:t>한국문화관광연구원에 따르면 </a:t>
            </a:r>
            <a:r>
              <a:rPr lang="en-US" altLang="ko-KR" dirty="0" smtClean="0"/>
              <a:t>2022</a:t>
            </a:r>
            <a:r>
              <a:rPr lang="ko-KR" altLang="en-US" dirty="0" smtClean="0"/>
              <a:t>년 </a:t>
            </a:r>
            <a:r>
              <a:rPr lang="en-US" altLang="ko-KR" dirty="0" smtClean="0"/>
              <a:t>3</a:t>
            </a:r>
            <a:r>
              <a:rPr lang="ko-KR" altLang="en-US" dirty="0" smtClean="0"/>
              <a:t>분기에 하고싶은 여가활동 </a:t>
            </a:r>
            <a:r>
              <a:rPr lang="en-US" altLang="ko-KR" dirty="0" smtClean="0"/>
              <a:t>1,2</a:t>
            </a:r>
            <a:r>
              <a:rPr lang="ko-KR" altLang="en-US" dirty="0" smtClean="0"/>
              <a:t>위는 국내여행</a:t>
            </a:r>
            <a:r>
              <a:rPr lang="en-US" altLang="ko-KR" dirty="0" smtClean="0"/>
              <a:t>,</a:t>
            </a:r>
            <a:r>
              <a:rPr lang="ko-KR" altLang="en-US" dirty="0" smtClean="0"/>
              <a:t>국외여행으로 각각 </a:t>
            </a:r>
            <a:r>
              <a:rPr lang="en-US" altLang="ko-KR" dirty="0" smtClean="0"/>
              <a:t>51.5% 24.6%</a:t>
            </a:r>
            <a:r>
              <a:rPr lang="ko-KR" altLang="en-US" dirty="0" smtClean="0"/>
              <a:t>에 해당하는 수치이다</a:t>
            </a:r>
            <a:r>
              <a:rPr lang="en-US" altLang="ko-KR" dirty="0" smtClean="0"/>
              <a:t>.</a:t>
            </a:r>
          </a:p>
          <a:p>
            <a:endParaRPr lang="en-US" altLang="ko-KR" sz="1600" dirty="0" smtClean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334391E-78BF-458B-B43D-AEABAAE179B2}"/>
              </a:ext>
            </a:extLst>
          </p:cNvPr>
          <p:cNvSpPr/>
          <p:nvPr/>
        </p:nvSpPr>
        <p:spPr>
          <a:xfrm>
            <a:off x="4173416" y="6125981"/>
            <a:ext cx="80185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endParaRPr lang="en-US" altLang="ko-KR" sz="900" dirty="0" smtClean="0">
              <a:solidFill>
                <a:srgbClr val="000000"/>
              </a:solidFill>
              <a:latin typeface="Gill Sans"/>
            </a:endParaRPr>
          </a:p>
          <a:p>
            <a:pPr algn="r"/>
            <a:r>
              <a:rPr lang="ko-KR" altLang="en-US" sz="900" dirty="0" err="1" smtClean="0"/>
              <a:t>신익수</a:t>
            </a:r>
            <a:r>
              <a:rPr lang="en-US" altLang="ko-KR" sz="900" dirty="0" smtClean="0"/>
              <a:t>, ＂12</a:t>
            </a:r>
            <a:r>
              <a:rPr lang="ko-KR" altLang="en-US" sz="900" dirty="0" smtClean="0"/>
              <a:t>일 황금연휴</a:t>
            </a:r>
            <a:r>
              <a:rPr lang="en-US" altLang="ko-KR" sz="900" dirty="0" smtClean="0"/>
              <a:t>? </a:t>
            </a:r>
            <a:r>
              <a:rPr lang="ko-KR" altLang="en-US" sz="900" dirty="0" err="1" smtClean="0"/>
              <a:t>이정도면</a:t>
            </a:r>
            <a:r>
              <a:rPr lang="ko-KR" altLang="en-US" sz="900" dirty="0" smtClean="0"/>
              <a:t> </a:t>
            </a:r>
            <a:r>
              <a:rPr lang="ko-KR" altLang="en-US" sz="900" dirty="0" err="1" smtClean="0"/>
              <a:t>국민여행</a:t>
            </a:r>
            <a:r>
              <a:rPr lang="en-US" altLang="ko-KR" sz="900" dirty="0" smtClean="0"/>
              <a:t>…121</a:t>
            </a:r>
            <a:r>
              <a:rPr lang="ko-KR" altLang="en-US" sz="900" dirty="0" smtClean="0"/>
              <a:t>만명 해외로 떠난다</a:t>
            </a:r>
            <a:r>
              <a:rPr lang="en-US" altLang="ko-KR" sz="900" dirty="0" smtClean="0"/>
              <a:t>", </a:t>
            </a:r>
            <a:r>
              <a:rPr lang="ko-KR" altLang="en-US" sz="900" i="1" dirty="0" smtClean="0"/>
              <a:t>매일경제</a:t>
            </a:r>
            <a:r>
              <a:rPr lang="en-US" altLang="ko-KR" sz="900" dirty="0" smtClean="0"/>
              <a:t>, 2023.09.22, https://www.mk.co.kr/news/culture/10836287</a:t>
            </a:r>
            <a:endParaRPr lang="ko-KR" altLang="en-US" sz="9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334391E-78BF-458B-B43D-AEABAAE179B2}"/>
              </a:ext>
            </a:extLst>
          </p:cNvPr>
          <p:cNvSpPr/>
          <p:nvPr/>
        </p:nvSpPr>
        <p:spPr>
          <a:xfrm>
            <a:off x="6435968" y="6627168"/>
            <a:ext cx="5756031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/>
            <a:r>
              <a:rPr lang="ko-KR" altLang="en-US" sz="900" dirty="0" err="1" smtClean="0">
                <a:solidFill>
                  <a:srgbClr val="31394D"/>
                </a:solidFill>
                <a:latin typeface="Gill Sans"/>
              </a:rPr>
              <a:t>황다슬</a:t>
            </a:r>
            <a:r>
              <a:rPr lang="en-US" altLang="ko-KR" sz="900" dirty="0">
                <a:solidFill>
                  <a:srgbClr val="31394D"/>
                </a:solidFill>
                <a:latin typeface="Gill Sans"/>
              </a:rPr>
              <a:t>, </a:t>
            </a:r>
            <a:r>
              <a:rPr lang="ko-KR" altLang="en-US" sz="900" dirty="0" err="1">
                <a:solidFill>
                  <a:srgbClr val="31394D"/>
                </a:solidFill>
                <a:latin typeface="Gill Sans"/>
              </a:rPr>
              <a:t>우한솔</a:t>
            </a:r>
            <a:r>
              <a:rPr lang="en-US" altLang="ko-KR" sz="900" dirty="0">
                <a:solidFill>
                  <a:srgbClr val="31394D"/>
                </a:solidFill>
                <a:latin typeface="Gill Sans"/>
              </a:rPr>
              <a:t>, </a:t>
            </a:r>
            <a:r>
              <a:rPr lang="ko-KR" altLang="en-US" sz="900" dirty="0">
                <a:solidFill>
                  <a:srgbClr val="31394D"/>
                </a:solidFill>
                <a:latin typeface="Gill Sans"/>
              </a:rPr>
              <a:t>김현태</a:t>
            </a:r>
            <a:r>
              <a:rPr lang="en-US" altLang="ko-KR" sz="900" dirty="0">
                <a:solidFill>
                  <a:srgbClr val="31394D"/>
                </a:solidFill>
                <a:latin typeface="Gill Sans"/>
              </a:rPr>
              <a:t>,</a:t>
            </a:r>
            <a:r>
              <a:rPr lang="ko-KR" altLang="en-US" sz="900" i="1" dirty="0">
                <a:solidFill>
                  <a:srgbClr val="31394D"/>
                </a:solidFill>
                <a:latin typeface="Gill Sans"/>
              </a:rPr>
              <a:t> </a:t>
            </a:r>
            <a:r>
              <a:rPr lang="en-US" altLang="ko-KR" sz="900" i="1" dirty="0">
                <a:solidFill>
                  <a:srgbClr val="31394D"/>
                </a:solidFill>
                <a:latin typeface="Gill Sans"/>
              </a:rPr>
              <a:t>2021</a:t>
            </a:r>
            <a:r>
              <a:rPr lang="ko-KR" altLang="en-US" sz="900" i="1" dirty="0">
                <a:solidFill>
                  <a:srgbClr val="31394D"/>
                </a:solidFill>
                <a:latin typeface="Gill Sans"/>
              </a:rPr>
              <a:t>년 제주경제 평가 및 </a:t>
            </a:r>
            <a:r>
              <a:rPr lang="en-US" altLang="ko-KR" sz="900" i="1" dirty="0">
                <a:solidFill>
                  <a:srgbClr val="31394D"/>
                </a:solidFill>
                <a:latin typeface="Gill Sans"/>
              </a:rPr>
              <a:t>2022</a:t>
            </a:r>
            <a:r>
              <a:rPr lang="ko-KR" altLang="en-US" sz="900" i="1" dirty="0">
                <a:solidFill>
                  <a:srgbClr val="31394D"/>
                </a:solidFill>
                <a:latin typeface="Gill Sans"/>
              </a:rPr>
              <a:t>년 여건 점검</a:t>
            </a:r>
            <a:r>
              <a:rPr lang="en-US" altLang="ko-KR" sz="900" dirty="0">
                <a:solidFill>
                  <a:srgbClr val="31394D"/>
                </a:solidFill>
                <a:latin typeface="Gill Sans"/>
              </a:rPr>
              <a:t>(</a:t>
            </a:r>
            <a:r>
              <a:rPr lang="ko-KR" altLang="en-US" sz="900" dirty="0">
                <a:solidFill>
                  <a:srgbClr val="31394D"/>
                </a:solidFill>
                <a:latin typeface="Gill Sans"/>
              </a:rPr>
              <a:t>한국은행 제주본부</a:t>
            </a:r>
            <a:r>
              <a:rPr lang="en-US" altLang="ko-KR" sz="900" dirty="0">
                <a:solidFill>
                  <a:srgbClr val="31394D"/>
                </a:solidFill>
                <a:latin typeface="Gill Sans"/>
              </a:rPr>
              <a:t>, 2022), 1</a:t>
            </a:r>
            <a:endParaRPr lang="ko-KR" altLang="en-US" sz="900" dirty="0"/>
          </a:p>
          <a:p>
            <a:r>
              <a:rPr lang="ko-KR" altLang="en-US" sz="900" dirty="0"/>
              <a:t/>
            </a:r>
            <a:br>
              <a:rPr lang="ko-KR" altLang="en-US" sz="900" dirty="0"/>
            </a:br>
            <a:endParaRPr lang="ko-KR" altLang="en-US" sz="900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9BF1551-B04F-4ABB-9B28-02911440B516}"/>
              </a:ext>
            </a:extLst>
          </p:cNvPr>
          <p:cNvSpPr/>
          <p:nvPr/>
        </p:nvSpPr>
        <p:spPr>
          <a:xfrm>
            <a:off x="618673" y="3827531"/>
            <a:ext cx="11088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/>
              <a:t>한국은행에서 </a:t>
            </a:r>
            <a:r>
              <a:rPr lang="ko-KR" altLang="en-US" dirty="0"/>
              <a:t>발표한 </a:t>
            </a:r>
            <a:r>
              <a:rPr lang="en-US" altLang="ko-KR" dirty="0"/>
              <a:t>'</a:t>
            </a:r>
            <a:r>
              <a:rPr lang="ko-KR" altLang="en-US" dirty="0"/>
              <a:t>제주경제 평가보고서</a:t>
            </a:r>
            <a:r>
              <a:rPr lang="en-US" altLang="ko-KR" dirty="0"/>
              <a:t>'</a:t>
            </a:r>
            <a:r>
              <a:rPr lang="ko-KR" altLang="en-US" dirty="0"/>
              <a:t>에는 </a:t>
            </a:r>
            <a:r>
              <a:rPr lang="en-US" altLang="ko-KR" dirty="0"/>
              <a:t>2020</a:t>
            </a:r>
            <a:r>
              <a:rPr lang="ko-KR" altLang="en-US" dirty="0"/>
              <a:t>년 기준으로 지역내 총생산 구성비는 농림어업</a:t>
            </a:r>
            <a:r>
              <a:rPr lang="en-US" altLang="ko-KR" dirty="0"/>
              <a:t>(11%), </a:t>
            </a:r>
            <a:r>
              <a:rPr lang="ko-KR" altLang="en-US" dirty="0"/>
              <a:t>건설업</a:t>
            </a:r>
            <a:r>
              <a:rPr lang="en-US" altLang="ko-KR" dirty="0"/>
              <a:t>(8.4%), </a:t>
            </a:r>
            <a:r>
              <a:rPr lang="ko-KR" altLang="en-US" dirty="0"/>
              <a:t>서비스업</a:t>
            </a:r>
            <a:r>
              <a:rPr lang="en-US" altLang="ko-KR" dirty="0"/>
              <a:t>(74.9% - </a:t>
            </a:r>
            <a:r>
              <a:rPr lang="ko-KR" altLang="en-US" dirty="0"/>
              <a:t>관광서비스업 </a:t>
            </a:r>
            <a:r>
              <a:rPr lang="en-US" altLang="ko-KR" dirty="0"/>
              <a:t>27.9%, </a:t>
            </a:r>
            <a:r>
              <a:rPr lang="ko-KR" altLang="en-US" dirty="0"/>
              <a:t>관광 외 서비스업 </a:t>
            </a:r>
            <a:r>
              <a:rPr lang="en-US" altLang="ko-KR" dirty="0"/>
              <a:t>47.1%) </a:t>
            </a:r>
            <a:r>
              <a:rPr lang="ko-KR" altLang="en-US" dirty="0" smtClean="0"/>
              <a:t>차지한다</a:t>
            </a:r>
            <a:r>
              <a:rPr lang="en-US" altLang="ko-KR" dirty="0" smtClean="0"/>
              <a:t>.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416046782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직사각형 56">
            <a:extLst>
              <a:ext uri="{FF2B5EF4-FFF2-40B4-BE49-F238E27FC236}">
                <a16:creationId xmlns:a16="http://schemas.microsoft.com/office/drawing/2014/main" id="{3DEAEFFE-DAC7-4F13-8C7D-60F2883246F5}"/>
              </a:ext>
            </a:extLst>
          </p:cNvPr>
          <p:cNvSpPr/>
          <p:nvPr/>
        </p:nvSpPr>
        <p:spPr>
          <a:xfrm>
            <a:off x="0" y="0"/>
            <a:ext cx="12192000" cy="6860351"/>
          </a:xfrm>
          <a:prstGeom prst="rect">
            <a:avLst/>
          </a:prstGeom>
          <a:solidFill>
            <a:srgbClr val="FF98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2FFEF3E-53DD-4232-9E03-F51F9B67E6D0}"/>
              </a:ext>
            </a:extLst>
          </p:cNvPr>
          <p:cNvSpPr txBox="1"/>
          <p:nvPr/>
        </p:nvSpPr>
        <p:spPr>
          <a:xfrm>
            <a:off x="5857653" y="3920541"/>
            <a:ext cx="63343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문제점과 해결 방법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AE6B74F-F8EF-4CB4-A0CA-99CA30318703}"/>
              </a:ext>
            </a:extLst>
          </p:cNvPr>
          <p:cNvSpPr txBox="1"/>
          <p:nvPr/>
        </p:nvSpPr>
        <p:spPr>
          <a:xfrm>
            <a:off x="5723964" y="827393"/>
            <a:ext cx="3300862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99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06</a:t>
            </a:r>
            <a:endParaRPr lang="ko-KR" altLang="en-US" sz="19900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63A68C2F-DE46-42CA-A399-BEE70614FB98}"/>
              </a:ext>
            </a:extLst>
          </p:cNvPr>
          <p:cNvSpPr/>
          <p:nvPr/>
        </p:nvSpPr>
        <p:spPr>
          <a:xfrm>
            <a:off x="5857653" y="4809496"/>
            <a:ext cx="6334347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25282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4EF2F085-FE68-45DF-A655-79DC8445B4C1}"/>
              </a:ext>
            </a:extLst>
          </p:cNvPr>
          <p:cNvSpPr/>
          <p:nvPr/>
        </p:nvSpPr>
        <p:spPr>
          <a:xfrm>
            <a:off x="696687" y="1"/>
            <a:ext cx="406400" cy="1141513"/>
          </a:xfrm>
          <a:prstGeom prst="rect">
            <a:avLst/>
          </a:prstGeom>
          <a:solidFill>
            <a:srgbClr val="FF98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5CD415-264E-43D6-8785-810173183FEB}"/>
              </a:ext>
            </a:extLst>
          </p:cNvPr>
          <p:cNvSpPr txBox="1"/>
          <p:nvPr/>
        </p:nvSpPr>
        <p:spPr>
          <a:xfrm>
            <a:off x="1103087" y="511315"/>
            <a:ext cx="86650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>
                <a:latin typeface="Noto Sans KR" panose="020B0200000000000000" pitchFamily="50" charset="-127"/>
                <a:ea typeface="Noto Sans KR" panose="020B0200000000000000" pitchFamily="50" charset="-127"/>
              </a:rPr>
              <a:t>과제 수행 중 발생한 문제점과 해결방법</a:t>
            </a:r>
            <a:endParaRPr lang="ko-KR" altLang="en-US" sz="4000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608A7B-2923-4B73-B6BD-E934F73686E8}"/>
              </a:ext>
            </a:extLst>
          </p:cNvPr>
          <p:cNvSpPr txBox="1"/>
          <p:nvPr/>
        </p:nvSpPr>
        <p:spPr>
          <a:xfrm>
            <a:off x="1103087" y="271047"/>
            <a:ext cx="63343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68514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05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결론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C0F2CC-C563-4983-B1A3-6FEA9E66F30D}"/>
              </a:ext>
            </a:extLst>
          </p:cNvPr>
          <p:cNvSpPr txBox="1"/>
          <p:nvPr/>
        </p:nvSpPr>
        <p:spPr>
          <a:xfrm>
            <a:off x="618673" y="683568"/>
            <a:ext cx="562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1.</a:t>
            </a:r>
            <a:endParaRPr lang="ko-KR" altLang="en-US" sz="2400" b="1" dirty="0">
              <a:solidFill>
                <a:schemeClr val="bg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7DB7CAC4-509A-413A-9771-DD7F1F26B99F}"/>
              </a:ext>
            </a:extLst>
          </p:cNvPr>
          <p:cNvGrpSpPr/>
          <p:nvPr/>
        </p:nvGrpSpPr>
        <p:grpSpPr>
          <a:xfrm>
            <a:off x="688477" y="1275589"/>
            <a:ext cx="3058023" cy="511200"/>
            <a:chOff x="688477" y="1275589"/>
            <a:chExt cx="3058023" cy="511200"/>
          </a:xfrm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DA7E7266-067B-40CD-B483-C4A704D44A73}"/>
                </a:ext>
              </a:extLst>
            </p:cNvPr>
            <p:cNvSpPr/>
            <p:nvPr/>
          </p:nvSpPr>
          <p:spPr>
            <a:xfrm>
              <a:off x="707053" y="1294165"/>
              <a:ext cx="474048" cy="474048"/>
            </a:xfrm>
            <a:prstGeom prst="ellipse">
              <a:avLst/>
            </a:prstGeom>
            <a:solidFill>
              <a:srgbClr val="FF98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B1287209-0F9A-4111-8A3E-DFBA69C87809}"/>
                </a:ext>
              </a:extLst>
            </p:cNvPr>
            <p:cNvSpPr/>
            <p:nvPr/>
          </p:nvSpPr>
          <p:spPr>
            <a:xfrm>
              <a:off x="1162967" y="1400928"/>
              <a:ext cx="2583533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1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문제점</a:t>
              </a:r>
              <a:endParaRPr lang="en-US" altLang="ko-KR" sz="11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23" name="그림 22">
              <a:hlinkClick r:id="rId2"/>
              <a:extLst>
                <a:ext uri="{FF2B5EF4-FFF2-40B4-BE49-F238E27FC236}">
                  <a16:creationId xmlns:a16="http://schemas.microsoft.com/office/drawing/2014/main" id="{C3B0FD15-DEDC-494A-BCE2-56927E69EC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8477" y="1275589"/>
              <a:ext cx="511200" cy="511200"/>
            </a:xfrm>
            <a:prstGeom prst="rect">
              <a:avLst/>
            </a:prstGeom>
          </p:spPr>
        </p:pic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5758E88C-D489-48F7-B9E0-068888F66F3D}"/>
              </a:ext>
            </a:extLst>
          </p:cNvPr>
          <p:cNvSpPr/>
          <p:nvPr/>
        </p:nvSpPr>
        <p:spPr>
          <a:xfrm>
            <a:off x="1590674" y="2112139"/>
            <a:ext cx="9667875" cy="30008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err="1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데이터허브나</a:t>
            </a:r>
            <a:r>
              <a:rPr lang="ko-KR" altLang="en-US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공공데이터 포탈에서 제공하는 데이터가 원데이터가 아닌 가공된 데이터여서 필요한 정보를 찾아보기가 어려웠다</a:t>
            </a:r>
            <a:r>
              <a:rPr lang="en-US" altLang="ko-KR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</a:p>
          <a:p>
            <a:pPr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err="1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svg</a:t>
            </a:r>
            <a:r>
              <a:rPr lang="ko-KR" altLang="en-US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파일이 원하는 형태가 존재하지 않았다</a:t>
            </a:r>
            <a:r>
              <a:rPr lang="en-US" altLang="ko-KR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</a:p>
          <a:p>
            <a:pPr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광범위한 주제설정으로 너무나 다양한 데이터를 수집하였고</a:t>
            </a:r>
            <a:r>
              <a:rPr lang="en-US" altLang="ko-KR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이를 하나로 </a:t>
            </a:r>
            <a:r>
              <a:rPr lang="ko-KR" altLang="en-US" dirty="0" err="1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좁히는과정</a:t>
            </a:r>
            <a:endParaRPr lang="ko-KR" altLang="en-US" dirty="0">
              <a:solidFill>
                <a:srgbClr val="000000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관광과 관련한 다양한 변수요인들이 있어서</a:t>
            </a:r>
            <a:r>
              <a:rPr lang="en-US" altLang="ko-KR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판단을 함에 있어서의 어려움이 존재하였다</a:t>
            </a:r>
          </a:p>
          <a:p>
            <a:pPr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/>
            </a:r>
            <a:br>
              <a:rPr lang="ko-KR" altLang="en-US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endParaRPr lang="ko-KR" altLang="en-US" dirty="0">
              <a:solidFill>
                <a:srgbClr val="000000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6189540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4EF2F085-FE68-45DF-A655-79DC8445B4C1}"/>
              </a:ext>
            </a:extLst>
          </p:cNvPr>
          <p:cNvSpPr/>
          <p:nvPr/>
        </p:nvSpPr>
        <p:spPr>
          <a:xfrm>
            <a:off x="696687" y="1"/>
            <a:ext cx="406400" cy="1141513"/>
          </a:xfrm>
          <a:prstGeom prst="rect">
            <a:avLst/>
          </a:prstGeom>
          <a:solidFill>
            <a:srgbClr val="FF98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5CD415-264E-43D6-8785-810173183FEB}"/>
              </a:ext>
            </a:extLst>
          </p:cNvPr>
          <p:cNvSpPr txBox="1"/>
          <p:nvPr/>
        </p:nvSpPr>
        <p:spPr>
          <a:xfrm>
            <a:off x="1103087" y="511315"/>
            <a:ext cx="86650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>
                <a:latin typeface="Noto Sans KR" panose="020B0200000000000000" pitchFamily="50" charset="-127"/>
                <a:ea typeface="Noto Sans KR" panose="020B0200000000000000" pitchFamily="50" charset="-127"/>
              </a:rPr>
              <a:t>과제 수행 중 발생한 문제점과 해결방법</a:t>
            </a:r>
            <a:endParaRPr lang="ko-KR" altLang="en-US" sz="4000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608A7B-2923-4B73-B6BD-E934F73686E8}"/>
              </a:ext>
            </a:extLst>
          </p:cNvPr>
          <p:cNvSpPr txBox="1"/>
          <p:nvPr/>
        </p:nvSpPr>
        <p:spPr>
          <a:xfrm>
            <a:off x="1103087" y="271047"/>
            <a:ext cx="63343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68514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05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결론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C0F2CC-C563-4983-B1A3-6FEA9E66F30D}"/>
              </a:ext>
            </a:extLst>
          </p:cNvPr>
          <p:cNvSpPr txBox="1"/>
          <p:nvPr/>
        </p:nvSpPr>
        <p:spPr>
          <a:xfrm>
            <a:off x="618673" y="683568"/>
            <a:ext cx="562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1.</a:t>
            </a:r>
            <a:endParaRPr lang="ko-KR" altLang="en-US" sz="2400" b="1" dirty="0">
              <a:solidFill>
                <a:schemeClr val="bg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7DB7CAC4-509A-413A-9771-DD7F1F26B99F}"/>
              </a:ext>
            </a:extLst>
          </p:cNvPr>
          <p:cNvGrpSpPr/>
          <p:nvPr/>
        </p:nvGrpSpPr>
        <p:grpSpPr>
          <a:xfrm>
            <a:off x="688477" y="1275589"/>
            <a:ext cx="3058023" cy="511200"/>
            <a:chOff x="688477" y="1275589"/>
            <a:chExt cx="3058023" cy="511200"/>
          </a:xfrm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DA7E7266-067B-40CD-B483-C4A704D44A73}"/>
                </a:ext>
              </a:extLst>
            </p:cNvPr>
            <p:cNvSpPr/>
            <p:nvPr/>
          </p:nvSpPr>
          <p:spPr>
            <a:xfrm>
              <a:off x="707053" y="1294165"/>
              <a:ext cx="474048" cy="474048"/>
            </a:xfrm>
            <a:prstGeom prst="ellipse">
              <a:avLst/>
            </a:prstGeom>
            <a:solidFill>
              <a:srgbClr val="FF98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B1287209-0F9A-4111-8A3E-DFBA69C87809}"/>
                </a:ext>
              </a:extLst>
            </p:cNvPr>
            <p:cNvSpPr/>
            <p:nvPr/>
          </p:nvSpPr>
          <p:spPr>
            <a:xfrm>
              <a:off x="1162967" y="1400928"/>
              <a:ext cx="2583533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1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해결방법</a:t>
              </a:r>
              <a:endParaRPr lang="en-US" altLang="ko-KR" sz="11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23" name="그림 22">
              <a:hlinkClick r:id="rId2"/>
              <a:extLst>
                <a:ext uri="{FF2B5EF4-FFF2-40B4-BE49-F238E27FC236}">
                  <a16:creationId xmlns:a16="http://schemas.microsoft.com/office/drawing/2014/main" id="{C3B0FD15-DEDC-494A-BCE2-56927E69EC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8477" y="1275589"/>
              <a:ext cx="511200" cy="511200"/>
            </a:xfrm>
            <a:prstGeom prst="rect">
              <a:avLst/>
            </a:prstGeom>
          </p:spPr>
        </p:pic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2CF872-5DD2-4F4E-AE14-CFA7476A63E8}"/>
              </a:ext>
            </a:extLst>
          </p:cNvPr>
          <p:cNvSpPr/>
          <p:nvPr/>
        </p:nvSpPr>
        <p:spPr>
          <a:xfrm>
            <a:off x="3048000" y="2413338"/>
            <a:ext cx="6096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Gill Sans"/>
              </a:rPr>
              <a:t>해당 데이터 센터에 직접 찾아가면 원데이터를 사용할 수 있다</a:t>
            </a:r>
            <a:r>
              <a:rPr lang="en-US" altLang="ko-KR" dirty="0">
                <a:solidFill>
                  <a:srgbClr val="000000"/>
                </a:solidFill>
                <a:latin typeface="Gill Sans"/>
              </a:rPr>
              <a:t>.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000000"/>
                </a:solidFill>
                <a:latin typeface="Gill Sans"/>
              </a:rPr>
              <a:t>.</a:t>
            </a:r>
            <a:r>
              <a:rPr lang="en-US" altLang="ko-KR" dirty="0" err="1">
                <a:solidFill>
                  <a:srgbClr val="000000"/>
                </a:solidFill>
                <a:latin typeface="Gill Sans"/>
              </a:rPr>
              <a:t>shp</a:t>
            </a:r>
            <a:r>
              <a:rPr lang="ko-KR" altLang="en-US" dirty="0">
                <a:solidFill>
                  <a:srgbClr val="000000"/>
                </a:solidFill>
                <a:latin typeface="Gill Sans"/>
              </a:rPr>
              <a:t>파일을 받아서 </a:t>
            </a:r>
            <a:r>
              <a:rPr lang="en-US" altLang="ko-KR" dirty="0">
                <a:solidFill>
                  <a:srgbClr val="000000"/>
                </a:solidFill>
                <a:latin typeface="Gill Sans"/>
              </a:rPr>
              <a:t>QGIS</a:t>
            </a:r>
            <a:r>
              <a:rPr lang="ko-KR" altLang="en-US" dirty="0">
                <a:solidFill>
                  <a:srgbClr val="000000"/>
                </a:solidFill>
                <a:latin typeface="Gill Sans"/>
              </a:rPr>
              <a:t>로 </a:t>
            </a:r>
            <a:r>
              <a:rPr lang="en-US" altLang="ko-KR" dirty="0" err="1">
                <a:solidFill>
                  <a:srgbClr val="000000"/>
                </a:solidFill>
                <a:latin typeface="Gill Sans"/>
              </a:rPr>
              <a:t>svg</a:t>
            </a:r>
            <a:r>
              <a:rPr lang="ko-KR" altLang="en-US" dirty="0">
                <a:solidFill>
                  <a:srgbClr val="000000"/>
                </a:solidFill>
                <a:latin typeface="Gill Sans"/>
              </a:rPr>
              <a:t>파일을 생성할 수 있었다</a:t>
            </a:r>
            <a:r>
              <a:rPr lang="en-US" altLang="ko-KR" dirty="0">
                <a:solidFill>
                  <a:srgbClr val="000000"/>
                </a:solidFill>
                <a:latin typeface="Gill Sans"/>
              </a:rPr>
              <a:t>.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000000"/>
                </a:solidFill>
                <a:latin typeface="Gill Sans"/>
              </a:rPr>
              <a:t/>
            </a:r>
            <a:br>
              <a:rPr lang="en-US" altLang="ko-KR" dirty="0">
                <a:solidFill>
                  <a:srgbClr val="000000"/>
                </a:solidFill>
                <a:latin typeface="Gill Sans"/>
              </a:rPr>
            </a:br>
            <a:endParaRPr lang="en-US" altLang="ko-KR" dirty="0">
              <a:solidFill>
                <a:srgbClr val="000000"/>
              </a:solidFill>
              <a:latin typeface="Gill Sans"/>
            </a:endParaRP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000000"/>
                </a:solidFill>
                <a:latin typeface="Gill Sans"/>
              </a:rPr>
              <a:t/>
            </a:r>
            <a:br>
              <a:rPr lang="en-US" altLang="ko-KR" dirty="0">
                <a:solidFill>
                  <a:srgbClr val="000000"/>
                </a:solidFill>
                <a:latin typeface="Gill Sans"/>
              </a:rPr>
            </a:br>
            <a:endParaRPr lang="en-US" altLang="ko-KR" dirty="0">
              <a:solidFill>
                <a:srgbClr val="000000"/>
              </a:solidFill>
              <a:latin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046643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직사각형 56">
            <a:extLst>
              <a:ext uri="{FF2B5EF4-FFF2-40B4-BE49-F238E27FC236}">
                <a16:creationId xmlns:a16="http://schemas.microsoft.com/office/drawing/2014/main" id="{3DEAEFFE-DAC7-4F13-8C7D-60F2883246F5}"/>
              </a:ext>
            </a:extLst>
          </p:cNvPr>
          <p:cNvSpPr/>
          <p:nvPr/>
        </p:nvSpPr>
        <p:spPr>
          <a:xfrm>
            <a:off x="0" y="0"/>
            <a:ext cx="12192000" cy="6860351"/>
          </a:xfrm>
          <a:prstGeom prst="rect">
            <a:avLst/>
          </a:prstGeom>
          <a:solidFill>
            <a:srgbClr val="FF98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2FFEF3E-53DD-4232-9E03-F51F9B67E6D0}"/>
              </a:ext>
            </a:extLst>
          </p:cNvPr>
          <p:cNvSpPr txBox="1"/>
          <p:nvPr/>
        </p:nvSpPr>
        <p:spPr>
          <a:xfrm>
            <a:off x="5857653" y="3920541"/>
            <a:ext cx="63343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과제 수행 후기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AE6B74F-F8EF-4CB4-A0CA-99CA30318703}"/>
              </a:ext>
            </a:extLst>
          </p:cNvPr>
          <p:cNvSpPr txBox="1"/>
          <p:nvPr/>
        </p:nvSpPr>
        <p:spPr>
          <a:xfrm>
            <a:off x="5723964" y="827393"/>
            <a:ext cx="3300862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99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07</a:t>
            </a:r>
            <a:endParaRPr lang="ko-KR" altLang="en-US" sz="19900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63A68C2F-DE46-42CA-A399-BEE70614FB98}"/>
              </a:ext>
            </a:extLst>
          </p:cNvPr>
          <p:cNvSpPr/>
          <p:nvPr/>
        </p:nvSpPr>
        <p:spPr>
          <a:xfrm>
            <a:off x="5857653" y="4809496"/>
            <a:ext cx="6334347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875962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직사각형 56">
            <a:extLst>
              <a:ext uri="{FF2B5EF4-FFF2-40B4-BE49-F238E27FC236}">
                <a16:creationId xmlns:a16="http://schemas.microsoft.com/office/drawing/2014/main" id="{3DEAEFFE-DAC7-4F13-8C7D-60F2883246F5}"/>
              </a:ext>
            </a:extLst>
          </p:cNvPr>
          <p:cNvSpPr/>
          <p:nvPr/>
        </p:nvSpPr>
        <p:spPr>
          <a:xfrm>
            <a:off x="0" y="0"/>
            <a:ext cx="12192000" cy="6860351"/>
          </a:xfrm>
          <a:prstGeom prst="rect">
            <a:avLst/>
          </a:prstGeom>
          <a:solidFill>
            <a:srgbClr val="FF98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2FFEF3E-53DD-4232-9E03-F51F9B67E6D0}"/>
              </a:ext>
            </a:extLst>
          </p:cNvPr>
          <p:cNvSpPr txBox="1"/>
          <p:nvPr/>
        </p:nvSpPr>
        <p:spPr>
          <a:xfrm>
            <a:off x="5857653" y="3920541"/>
            <a:ext cx="63343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참고 문헌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AE6B74F-F8EF-4CB4-A0CA-99CA30318703}"/>
              </a:ext>
            </a:extLst>
          </p:cNvPr>
          <p:cNvSpPr txBox="1"/>
          <p:nvPr/>
        </p:nvSpPr>
        <p:spPr>
          <a:xfrm>
            <a:off x="5723964" y="827393"/>
            <a:ext cx="3300862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99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08</a:t>
            </a:r>
            <a:endParaRPr lang="ko-KR" altLang="en-US" sz="19900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63A68C2F-DE46-42CA-A399-BEE70614FB98}"/>
              </a:ext>
            </a:extLst>
          </p:cNvPr>
          <p:cNvSpPr/>
          <p:nvPr/>
        </p:nvSpPr>
        <p:spPr>
          <a:xfrm>
            <a:off x="5857653" y="4809496"/>
            <a:ext cx="6334347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563894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71FEAD7-2294-4214-B9D4-4FB490726091}"/>
              </a:ext>
            </a:extLst>
          </p:cNvPr>
          <p:cNvSpPr txBox="1"/>
          <p:nvPr/>
        </p:nvSpPr>
        <p:spPr>
          <a:xfrm>
            <a:off x="369117" y="224920"/>
            <a:ext cx="9498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목차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98444F2-5A97-4528-8F44-ABEABC3FAA53}"/>
              </a:ext>
            </a:extLst>
          </p:cNvPr>
          <p:cNvSpPr/>
          <p:nvPr/>
        </p:nvSpPr>
        <p:spPr>
          <a:xfrm>
            <a:off x="369117" y="843513"/>
            <a:ext cx="5726884" cy="45719"/>
          </a:xfrm>
          <a:prstGeom prst="rect">
            <a:avLst/>
          </a:prstGeom>
          <a:solidFill>
            <a:srgbClr val="F685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511ADB-2170-4D20-8973-46ADA4C247BF}"/>
              </a:ext>
            </a:extLst>
          </p:cNvPr>
          <p:cNvSpPr txBox="1"/>
          <p:nvPr/>
        </p:nvSpPr>
        <p:spPr>
          <a:xfrm>
            <a:off x="8179266" y="2719430"/>
            <a:ext cx="20333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그림</a:t>
            </a:r>
            <a:r>
              <a:rPr lang="en-US" altLang="ko-KR" sz="28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????</a:t>
            </a:r>
            <a:endParaRPr lang="ko-KR" altLang="en-US" sz="2800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3D49E91-0AD6-4221-BD4E-3C000AF89F29}"/>
              </a:ext>
            </a:extLst>
          </p:cNvPr>
          <p:cNvSpPr/>
          <p:nvPr/>
        </p:nvSpPr>
        <p:spPr>
          <a:xfrm flipV="1">
            <a:off x="6096000" y="0"/>
            <a:ext cx="6096000" cy="6858000"/>
          </a:xfrm>
          <a:prstGeom prst="rect">
            <a:avLst/>
          </a:prstGeom>
          <a:solidFill>
            <a:srgbClr val="F685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3CBEE7E-2D09-42BC-BCB1-BC31DAF89BA1}"/>
              </a:ext>
            </a:extLst>
          </p:cNvPr>
          <p:cNvSpPr/>
          <p:nvPr/>
        </p:nvSpPr>
        <p:spPr>
          <a:xfrm>
            <a:off x="10890311" y="2978929"/>
            <a:ext cx="3917658" cy="29597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buFont typeface="+mj-lt"/>
              <a:buAutoNum type="arabicPeriod"/>
            </a:pPr>
            <a:r>
              <a:rPr lang="ko-KR" altLang="en-US" sz="16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분석 개요</a:t>
            </a:r>
            <a:endParaRPr lang="ko-KR" altLang="en-US" sz="1600" dirty="0">
              <a:solidFill>
                <a:srgbClr val="B71E42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fontAlgn="base">
              <a:spcBef>
                <a:spcPts val="1000"/>
              </a:spcBef>
              <a:buFont typeface="+mj-lt"/>
              <a:buAutoNum type="arabicPeriod"/>
            </a:pPr>
            <a:r>
              <a:rPr lang="ko-KR" altLang="en-US" sz="16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문헌 조사</a:t>
            </a:r>
            <a:endParaRPr lang="ko-KR" altLang="en-US" sz="1600" dirty="0">
              <a:solidFill>
                <a:srgbClr val="B71E42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fontAlgn="base">
              <a:spcBef>
                <a:spcPts val="1000"/>
              </a:spcBef>
              <a:buFont typeface="+mj-lt"/>
              <a:buAutoNum type="arabicPeriod"/>
            </a:pPr>
            <a:r>
              <a:rPr lang="ko-KR" altLang="en-US" sz="16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데이터 구축 및 분석 방법</a:t>
            </a:r>
            <a:endParaRPr lang="ko-KR" altLang="en-US" sz="1600" dirty="0">
              <a:solidFill>
                <a:srgbClr val="B71E42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fontAlgn="base">
              <a:spcBef>
                <a:spcPts val="1000"/>
              </a:spcBef>
              <a:buFont typeface="+mj-lt"/>
              <a:buAutoNum type="arabicPeriod"/>
            </a:pPr>
            <a:r>
              <a:rPr lang="ko-KR" altLang="en-US" sz="16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분석 결과</a:t>
            </a:r>
            <a:endParaRPr lang="ko-KR" altLang="en-US" sz="1600" dirty="0">
              <a:solidFill>
                <a:srgbClr val="B71E42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fontAlgn="base">
              <a:spcBef>
                <a:spcPts val="1000"/>
              </a:spcBef>
              <a:buFont typeface="+mj-lt"/>
              <a:buAutoNum type="arabicPeriod"/>
            </a:pPr>
            <a:r>
              <a:rPr lang="ko-KR" altLang="en-US" sz="16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결론</a:t>
            </a:r>
            <a:endParaRPr lang="ko-KR" altLang="en-US" sz="1600" dirty="0">
              <a:solidFill>
                <a:srgbClr val="B71E42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fontAlgn="base">
              <a:spcBef>
                <a:spcPts val="1000"/>
              </a:spcBef>
              <a:buFont typeface="+mj-lt"/>
              <a:buAutoNum type="arabicPeriod"/>
            </a:pPr>
            <a:r>
              <a:rPr lang="ko-KR" altLang="en-US" sz="16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과제 수행 중 발생한 문제점과 해결 방법</a:t>
            </a:r>
            <a:endParaRPr lang="ko-KR" altLang="en-US" sz="1600" dirty="0">
              <a:solidFill>
                <a:srgbClr val="B71E42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fontAlgn="base">
              <a:spcBef>
                <a:spcPts val="1000"/>
              </a:spcBef>
              <a:buFont typeface="+mj-lt"/>
              <a:buAutoNum type="arabicPeriod"/>
            </a:pPr>
            <a:r>
              <a:rPr lang="ko-KR" altLang="en-US" sz="16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과제 수행 후기</a:t>
            </a:r>
            <a:endParaRPr lang="ko-KR" altLang="en-US" sz="1600" dirty="0">
              <a:solidFill>
                <a:srgbClr val="B71E42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fontAlgn="base">
              <a:spcBef>
                <a:spcPts val="1000"/>
              </a:spcBef>
              <a:buFont typeface="+mj-lt"/>
              <a:buAutoNum type="arabicPeriod"/>
            </a:pPr>
            <a:r>
              <a:rPr lang="ko-KR" altLang="en-US" sz="16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참고 문헌</a:t>
            </a:r>
            <a:endParaRPr lang="ko-KR" altLang="en-US" sz="1600" b="0" i="0" u="none" strike="noStrike" dirty="0">
              <a:solidFill>
                <a:srgbClr val="B71E42"/>
              </a:solidFill>
              <a:effectLst/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DC3F1558-2766-4A39-B046-D47368DB69CF}"/>
              </a:ext>
            </a:extLst>
          </p:cNvPr>
          <p:cNvGrpSpPr/>
          <p:nvPr/>
        </p:nvGrpSpPr>
        <p:grpSpPr>
          <a:xfrm>
            <a:off x="1173674" y="1351862"/>
            <a:ext cx="4372699" cy="523220"/>
            <a:chOff x="1283634" y="1991609"/>
            <a:chExt cx="4372699" cy="52322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86652F00-C385-4DA2-80EE-34BB063D54DC}"/>
                </a:ext>
              </a:extLst>
            </p:cNvPr>
            <p:cNvSpPr/>
            <p:nvPr/>
          </p:nvSpPr>
          <p:spPr>
            <a:xfrm>
              <a:off x="1738675" y="2083942"/>
              <a:ext cx="3917658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/>
              <a:r>
                <a:rPr lang="ko-KR" altLang="en-US" sz="1600" dirty="0">
                  <a:solidFill>
                    <a:srgbClr val="00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분석 개요</a:t>
              </a:r>
              <a:endParaRPr lang="ko-KR" altLang="en-US" sz="1600" dirty="0">
                <a:solidFill>
                  <a:srgbClr val="B71E42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65EF0554-2525-4E1A-89D5-C400E73D82AD}"/>
                </a:ext>
              </a:extLst>
            </p:cNvPr>
            <p:cNvSpPr/>
            <p:nvPr/>
          </p:nvSpPr>
          <p:spPr>
            <a:xfrm flipV="1">
              <a:off x="1632195" y="2083942"/>
              <a:ext cx="45719" cy="338553"/>
            </a:xfrm>
            <a:prstGeom prst="rect">
              <a:avLst/>
            </a:prstGeom>
            <a:solidFill>
              <a:srgbClr val="F685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F887593E-21F4-4D5B-BC13-6FC66848BCD1}"/>
                </a:ext>
              </a:extLst>
            </p:cNvPr>
            <p:cNvSpPr/>
            <p:nvPr/>
          </p:nvSpPr>
          <p:spPr>
            <a:xfrm>
              <a:off x="1283634" y="1991609"/>
              <a:ext cx="394280" cy="52322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 fontAlgn="base"/>
              <a:r>
                <a:rPr lang="en-US" altLang="ko-KR" sz="2800" b="1" dirty="0">
                  <a:solidFill>
                    <a:srgbClr val="00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1</a:t>
              </a:r>
              <a:endParaRPr lang="ko-KR" altLang="en-US" sz="2800" b="1" dirty="0">
                <a:solidFill>
                  <a:srgbClr val="B71E42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7094258F-9F23-4BD5-8F46-2AB86E958E6F}"/>
              </a:ext>
            </a:extLst>
          </p:cNvPr>
          <p:cNvGrpSpPr/>
          <p:nvPr/>
        </p:nvGrpSpPr>
        <p:grpSpPr>
          <a:xfrm>
            <a:off x="1173674" y="1973254"/>
            <a:ext cx="4372699" cy="523220"/>
            <a:chOff x="1283634" y="1991609"/>
            <a:chExt cx="4372699" cy="523220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010A56C2-3E68-450E-BC91-E8BDD6DADE2E}"/>
                </a:ext>
              </a:extLst>
            </p:cNvPr>
            <p:cNvSpPr/>
            <p:nvPr/>
          </p:nvSpPr>
          <p:spPr>
            <a:xfrm>
              <a:off x="1738675" y="2083942"/>
              <a:ext cx="3917658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/>
              <a:r>
                <a:rPr lang="ko-KR" altLang="en-US" sz="1600" dirty="0">
                  <a:solidFill>
                    <a:srgbClr val="00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문헌 조사</a:t>
              </a:r>
              <a:endParaRPr lang="ko-KR" altLang="en-US" sz="1600" dirty="0">
                <a:solidFill>
                  <a:srgbClr val="B71E42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E47D8741-BDC8-4B11-87A8-E8C1CFF36394}"/>
                </a:ext>
              </a:extLst>
            </p:cNvPr>
            <p:cNvSpPr/>
            <p:nvPr/>
          </p:nvSpPr>
          <p:spPr>
            <a:xfrm flipV="1">
              <a:off x="1632195" y="2083942"/>
              <a:ext cx="45719" cy="338553"/>
            </a:xfrm>
            <a:prstGeom prst="rect">
              <a:avLst/>
            </a:prstGeom>
            <a:solidFill>
              <a:srgbClr val="F685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20733123-900A-4D76-8C71-BD2806F7E773}"/>
                </a:ext>
              </a:extLst>
            </p:cNvPr>
            <p:cNvSpPr/>
            <p:nvPr/>
          </p:nvSpPr>
          <p:spPr>
            <a:xfrm>
              <a:off x="1283634" y="1991609"/>
              <a:ext cx="394280" cy="52322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 fontAlgn="base"/>
              <a:r>
                <a:rPr lang="en-US" altLang="ko-KR" sz="2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2</a:t>
              </a:r>
              <a:endParaRPr lang="ko-KR" altLang="en-US" sz="28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7033F9E2-E220-47F7-A58A-97AC17B0DD85}"/>
              </a:ext>
            </a:extLst>
          </p:cNvPr>
          <p:cNvGrpSpPr/>
          <p:nvPr/>
        </p:nvGrpSpPr>
        <p:grpSpPr>
          <a:xfrm>
            <a:off x="1173674" y="2594646"/>
            <a:ext cx="4372699" cy="523220"/>
            <a:chOff x="1283634" y="1991609"/>
            <a:chExt cx="4372699" cy="523220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A12B7075-421D-4416-8F38-D31B1D5FBC1D}"/>
                </a:ext>
              </a:extLst>
            </p:cNvPr>
            <p:cNvSpPr/>
            <p:nvPr/>
          </p:nvSpPr>
          <p:spPr>
            <a:xfrm>
              <a:off x="1738675" y="2083942"/>
              <a:ext cx="3917658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/>
              <a:r>
                <a:rPr lang="ko-KR" altLang="en-US" sz="1600" dirty="0">
                  <a:solidFill>
                    <a:srgbClr val="00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데이터 구축 및 분석 방법</a:t>
              </a:r>
              <a:endParaRPr lang="ko-KR" altLang="en-US" sz="1600" dirty="0">
                <a:solidFill>
                  <a:srgbClr val="B71E42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14CBF87D-B490-40D0-B5B8-0CCE0CD49A43}"/>
                </a:ext>
              </a:extLst>
            </p:cNvPr>
            <p:cNvSpPr/>
            <p:nvPr/>
          </p:nvSpPr>
          <p:spPr>
            <a:xfrm flipV="1">
              <a:off x="1632195" y="2083942"/>
              <a:ext cx="45719" cy="338553"/>
            </a:xfrm>
            <a:prstGeom prst="rect">
              <a:avLst/>
            </a:prstGeom>
            <a:solidFill>
              <a:srgbClr val="F685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AB5EC4E2-4151-43C7-B471-AB8B0CC8E7DD}"/>
                </a:ext>
              </a:extLst>
            </p:cNvPr>
            <p:cNvSpPr/>
            <p:nvPr/>
          </p:nvSpPr>
          <p:spPr>
            <a:xfrm>
              <a:off x="1283634" y="1991609"/>
              <a:ext cx="394280" cy="52322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 fontAlgn="base"/>
              <a:r>
                <a:rPr lang="en-US" altLang="ko-KR" sz="2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3</a:t>
              </a:r>
              <a:endParaRPr lang="ko-KR" altLang="en-US" sz="28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B08CA771-A51F-4517-BA8B-665555470D83}"/>
              </a:ext>
            </a:extLst>
          </p:cNvPr>
          <p:cNvGrpSpPr/>
          <p:nvPr/>
        </p:nvGrpSpPr>
        <p:grpSpPr>
          <a:xfrm>
            <a:off x="1173674" y="3216038"/>
            <a:ext cx="4372699" cy="523220"/>
            <a:chOff x="1283634" y="1991609"/>
            <a:chExt cx="4372699" cy="523220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53B8F6DE-6C52-4B75-ADE6-72A44866A01D}"/>
                </a:ext>
              </a:extLst>
            </p:cNvPr>
            <p:cNvSpPr/>
            <p:nvPr/>
          </p:nvSpPr>
          <p:spPr>
            <a:xfrm>
              <a:off x="1738675" y="2083942"/>
              <a:ext cx="3917658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/>
              <a:r>
                <a:rPr lang="ko-KR" altLang="en-US" sz="1600" dirty="0">
                  <a:solidFill>
                    <a:srgbClr val="00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분석 결과</a:t>
              </a:r>
              <a:endParaRPr lang="ko-KR" altLang="en-US" sz="1600" dirty="0">
                <a:solidFill>
                  <a:srgbClr val="B71E42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9F0AB68F-BE06-4D9A-A4BF-BFA78D88894B}"/>
                </a:ext>
              </a:extLst>
            </p:cNvPr>
            <p:cNvSpPr/>
            <p:nvPr/>
          </p:nvSpPr>
          <p:spPr>
            <a:xfrm flipV="1">
              <a:off x="1632195" y="2083942"/>
              <a:ext cx="45719" cy="338553"/>
            </a:xfrm>
            <a:prstGeom prst="rect">
              <a:avLst/>
            </a:prstGeom>
            <a:solidFill>
              <a:srgbClr val="F685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B6262CC6-61B1-42E1-AC51-4BF761AF0D1C}"/>
                </a:ext>
              </a:extLst>
            </p:cNvPr>
            <p:cNvSpPr/>
            <p:nvPr/>
          </p:nvSpPr>
          <p:spPr>
            <a:xfrm>
              <a:off x="1283634" y="1991609"/>
              <a:ext cx="394280" cy="52322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 fontAlgn="base"/>
              <a:r>
                <a:rPr lang="en-US" altLang="ko-KR" sz="2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4</a:t>
              </a:r>
              <a:endParaRPr lang="ko-KR" altLang="en-US" sz="28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109CFBDD-30B7-485A-B957-488120E694C2}"/>
              </a:ext>
            </a:extLst>
          </p:cNvPr>
          <p:cNvGrpSpPr/>
          <p:nvPr/>
        </p:nvGrpSpPr>
        <p:grpSpPr>
          <a:xfrm>
            <a:off x="1173674" y="3837430"/>
            <a:ext cx="4372699" cy="523220"/>
            <a:chOff x="1283634" y="1991609"/>
            <a:chExt cx="4372699" cy="523220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9F0D9E7C-2C08-4B5E-B818-F1F9D633CF48}"/>
                </a:ext>
              </a:extLst>
            </p:cNvPr>
            <p:cNvSpPr/>
            <p:nvPr/>
          </p:nvSpPr>
          <p:spPr>
            <a:xfrm>
              <a:off x="1738675" y="2083942"/>
              <a:ext cx="3917658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/>
              <a:r>
                <a:rPr lang="ko-KR" altLang="en-US" sz="1600" dirty="0">
                  <a:solidFill>
                    <a:srgbClr val="00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결론</a:t>
              </a:r>
              <a:endParaRPr lang="ko-KR" altLang="en-US" sz="1600" dirty="0">
                <a:solidFill>
                  <a:srgbClr val="B71E42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4AD47801-DC64-4898-937A-25D2074303BF}"/>
                </a:ext>
              </a:extLst>
            </p:cNvPr>
            <p:cNvSpPr/>
            <p:nvPr/>
          </p:nvSpPr>
          <p:spPr>
            <a:xfrm flipV="1">
              <a:off x="1632195" y="2083942"/>
              <a:ext cx="45719" cy="338553"/>
            </a:xfrm>
            <a:prstGeom prst="rect">
              <a:avLst/>
            </a:prstGeom>
            <a:solidFill>
              <a:srgbClr val="F685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65242946-D615-4B31-879C-20991D41E5ED}"/>
                </a:ext>
              </a:extLst>
            </p:cNvPr>
            <p:cNvSpPr/>
            <p:nvPr/>
          </p:nvSpPr>
          <p:spPr>
            <a:xfrm>
              <a:off x="1283634" y="1991609"/>
              <a:ext cx="394280" cy="52322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 fontAlgn="base"/>
              <a:r>
                <a:rPr lang="en-US" altLang="ko-KR" sz="2800" b="1" dirty="0">
                  <a:solidFill>
                    <a:srgbClr val="00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5</a:t>
              </a:r>
              <a:endParaRPr lang="ko-KR" altLang="en-US" sz="2800" b="1" dirty="0">
                <a:solidFill>
                  <a:srgbClr val="B71E42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88F14A93-4AFE-4E70-929E-3162B604D034}"/>
              </a:ext>
            </a:extLst>
          </p:cNvPr>
          <p:cNvGrpSpPr/>
          <p:nvPr/>
        </p:nvGrpSpPr>
        <p:grpSpPr>
          <a:xfrm>
            <a:off x="1173674" y="4458822"/>
            <a:ext cx="4372699" cy="523220"/>
            <a:chOff x="1283634" y="1991609"/>
            <a:chExt cx="4372699" cy="523220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764C7289-5553-4BD9-B349-43295E83DAD3}"/>
                </a:ext>
              </a:extLst>
            </p:cNvPr>
            <p:cNvSpPr/>
            <p:nvPr/>
          </p:nvSpPr>
          <p:spPr>
            <a:xfrm>
              <a:off x="1738675" y="2083942"/>
              <a:ext cx="3917658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/>
              <a:r>
                <a:rPr lang="ko-KR" altLang="en-US" sz="1600" dirty="0">
                  <a:solidFill>
                    <a:srgbClr val="00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과제 수행 중 발생한 문제점과 해결 방법</a:t>
              </a:r>
              <a:endParaRPr lang="ko-KR" altLang="en-US" sz="1600" dirty="0">
                <a:solidFill>
                  <a:srgbClr val="B71E42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A751CE37-50AD-44D2-92A3-C5C17E05237F}"/>
                </a:ext>
              </a:extLst>
            </p:cNvPr>
            <p:cNvSpPr/>
            <p:nvPr/>
          </p:nvSpPr>
          <p:spPr>
            <a:xfrm flipV="1">
              <a:off x="1632195" y="2083942"/>
              <a:ext cx="45719" cy="338553"/>
            </a:xfrm>
            <a:prstGeom prst="rect">
              <a:avLst/>
            </a:prstGeom>
            <a:solidFill>
              <a:srgbClr val="F685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4D840B33-C025-4495-B92C-0EC718DCC59D}"/>
                </a:ext>
              </a:extLst>
            </p:cNvPr>
            <p:cNvSpPr/>
            <p:nvPr/>
          </p:nvSpPr>
          <p:spPr>
            <a:xfrm>
              <a:off x="1283634" y="1991609"/>
              <a:ext cx="394280" cy="52322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 fontAlgn="base"/>
              <a:r>
                <a:rPr lang="en-US" altLang="ko-KR" sz="2800" b="1" dirty="0">
                  <a:solidFill>
                    <a:srgbClr val="00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6</a:t>
              </a:r>
              <a:endParaRPr lang="ko-KR" altLang="en-US" sz="2800" b="1" dirty="0">
                <a:solidFill>
                  <a:srgbClr val="B71E42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61A4C668-D604-4C46-8D5B-379B62409E6C}"/>
              </a:ext>
            </a:extLst>
          </p:cNvPr>
          <p:cNvGrpSpPr/>
          <p:nvPr/>
        </p:nvGrpSpPr>
        <p:grpSpPr>
          <a:xfrm>
            <a:off x="1173674" y="5080214"/>
            <a:ext cx="4372699" cy="523220"/>
            <a:chOff x="1283634" y="1991609"/>
            <a:chExt cx="4372699" cy="523220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E3B4E78D-3240-442D-A1A5-9CEE6E97C93D}"/>
                </a:ext>
              </a:extLst>
            </p:cNvPr>
            <p:cNvSpPr/>
            <p:nvPr/>
          </p:nvSpPr>
          <p:spPr>
            <a:xfrm>
              <a:off x="1738675" y="2083942"/>
              <a:ext cx="3917658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/>
              <a:r>
                <a:rPr lang="ko-KR" altLang="en-US" sz="1600" dirty="0">
                  <a:solidFill>
                    <a:srgbClr val="00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과제 수행 후기</a:t>
              </a:r>
              <a:endParaRPr lang="ko-KR" altLang="en-US" sz="1600" dirty="0">
                <a:solidFill>
                  <a:srgbClr val="B71E42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0FF05166-C7B5-42C3-A430-C5892B6F235B}"/>
                </a:ext>
              </a:extLst>
            </p:cNvPr>
            <p:cNvSpPr/>
            <p:nvPr/>
          </p:nvSpPr>
          <p:spPr>
            <a:xfrm flipV="1">
              <a:off x="1632195" y="2083942"/>
              <a:ext cx="45719" cy="338553"/>
            </a:xfrm>
            <a:prstGeom prst="rect">
              <a:avLst/>
            </a:prstGeom>
            <a:solidFill>
              <a:srgbClr val="F685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7599D545-A1E5-48B8-A57D-72CEB55328E4}"/>
                </a:ext>
              </a:extLst>
            </p:cNvPr>
            <p:cNvSpPr/>
            <p:nvPr/>
          </p:nvSpPr>
          <p:spPr>
            <a:xfrm>
              <a:off x="1283634" y="1991609"/>
              <a:ext cx="394280" cy="52322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 fontAlgn="base"/>
              <a:r>
                <a:rPr lang="en-US" altLang="ko-KR" sz="2800" b="1" dirty="0">
                  <a:solidFill>
                    <a:srgbClr val="00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7</a:t>
              </a:r>
              <a:endParaRPr lang="ko-KR" altLang="en-US" sz="2800" b="1" dirty="0">
                <a:solidFill>
                  <a:srgbClr val="B71E42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B7544492-CF1E-4D8A-9B99-D0DEAF756307}"/>
              </a:ext>
            </a:extLst>
          </p:cNvPr>
          <p:cNvGrpSpPr/>
          <p:nvPr/>
        </p:nvGrpSpPr>
        <p:grpSpPr>
          <a:xfrm>
            <a:off x="1173674" y="5701607"/>
            <a:ext cx="4372699" cy="523220"/>
            <a:chOff x="1283634" y="1991609"/>
            <a:chExt cx="4372699" cy="523220"/>
          </a:xfrm>
        </p:grpSpPr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9B12875F-A9C1-4A32-BA2B-594246F38A99}"/>
                </a:ext>
              </a:extLst>
            </p:cNvPr>
            <p:cNvSpPr/>
            <p:nvPr/>
          </p:nvSpPr>
          <p:spPr>
            <a:xfrm>
              <a:off x="1738675" y="2083942"/>
              <a:ext cx="3917658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/>
              <a:r>
                <a:rPr lang="ko-KR" altLang="en-US" sz="1600" dirty="0">
                  <a:solidFill>
                    <a:srgbClr val="00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참고 문헌</a:t>
              </a:r>
              <a:endParaRPr lang="ko-KR" altLang="en-US" sz="1600" dirty="0">
                <a:solidFill>
                  <a:srgbClr val="B71E42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D6BA12BD-190B-4C8C-B846-B8F121F0220A}"/>
                </a:ext>
              </a:extLst>
            </p:cNvPr>
            <p:cNvSpPr/>
            <p:nvPr/>
          </p:nvSpPr>
          <p:spPr>
            <a:xfrm flipV="1">
              <a:off x="1632195" y="2083942"/>
              <a:ext cx="45719" cy="338553"/>
            </a:xfrm>
            <a:prstGeom prst="rect">
              <a:avLst/>
            </a:prstGeom>
            <a:solidFill>
              <a:srgbClr val="F685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721693B3-1A5C-4B4C-B175-3F20E05815F0}"/>
                </a:ext>
              </a:extLst>
            </p:cNvPr>
            <p:cNvSpPr/>
            <p:nvPr/>
          </p:nvSpPr>
          <p:spPr>
            <a:xfrm>
              <a:off x="1283634" y="1991609"/>
              <a:ext cx="394280" cy="52322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 fontAlgn="base"/>
              <a:r>
                <a:rPr lang="en-US" altLang="ko-KR" sz="2800" b="1" dirty="0">
                  <a:solidFill>
                    <a:srgbClr val="00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8</a:t>
              </a:r>
              <a:endParaRPr lang="ko-KR" altLang="en-US" sz="2800" b="1" dirty="0">
                <a:solidFill>
                  <a:srgbClr val="B71E42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058C0473-377A-4696-A4E2-9BB15C08A43C}"/>
              </a:ext>
            </a:extLst>
          </p:cNvPr>
          <p:cNvSpPr/>
          <p:nvPr/>
        </p:nvSpPr>
        <p:spPr>
          <a:xfrm>
            <a:off x="1567954" y="5506138"/>
            <a:ext cx="12192000" cy="6858000"/>
          </a:xfrm>
          <a:prstGeom prst="rect">
            <a:avLst/>
          </a:prstGeom>
          <a:solidFill>
            <a:srgbClr val="F68514">
              <a:alpha val="2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6" name="그림 55">
            <a:extLst>
              <a:ext uri="{FF2B5EF4-FFF2-40B4-BE49-F238E27FC236}">
                <a16:creationId xmlns:a16="http://schemas.microsoft.com/office/drawing/2014/main" id="{9AFC5963-7C00-4DFD-A08B-9DF2C0EF36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490" y="0"/>
            <a:ext cx="102910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6357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4EF2F085-FE68-45DF-A655-79DC8445B4C1}"/>
              </a:ext>
            </a:extLst>
          </p:cNvPr>
          <p:cNvSpPr/>
          <p:nvPr/>
        </p:nvSpPr>
        <p:spPr>
          <a:xfrm>
            <a:off x="696687" y="1"/>
            <a:ext cx="406400" cy="1141513"/>
          </a:xfrm>
          <a:prstGeom prst="rect">
            <a:avLst/>
          </a:prstGeom>
          <a:solidFill>
            <a:srgbClr val="FF98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68514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5CD415-264E-43D6-8785-810173183FEB}"/>
              </a:ext>
            </a:extLst>
          </p:cNvPr>
          <p:cNvSpPr txBox="1"/>
          <p:nvPr/>
        </p:nvSpPr>
        <p:spPr>
          <a:xfrm>
            <a:off x="1103087" y="511315"/>
            <a:ext cx="63343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분석 배경</a:t>
            </a:r>
            <a:endParaRPr lang="ko-KR" altLang="en-US" sz="4000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608A7B-2923-4B73-B6BD-E934F73686E8}"/>
              </a:ext>
            </a:extLst>
          </p:cNvPr>
          <p:cNvSpPr txBox="1"/>
          <p:nvPr/>
        </p:nvSpPr>
        <p:spPr>
          <a:xfrm>
            <a:off x="1103087" y="271047"/>
            <a:ext cx="63343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68514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01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분석 개요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C0F2CC-C563-4983-B1A3-6FEA9E66F30D}"/>
              </a:ext>
            </a:extLst>
          </p:cNvPr>
          <p:cNvSpPr txBox="1"/>
          <p:nvPr/>
        </p:nvSpPr>
        <p:spPr>
          <a:xfrm>
            <a:off x="618673" y="683568"/>
            <a:ext cx="562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1.</a:t>
            </a:r>
            <a:endParaRPr lang="ko-KR" altLang="en-US" sz="2400" b="1" dirty="0">
              <a:solidFill>
                <a:schemeClr val="bg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aphicFrame>
        <p:nvGraphicFramePr>
          <p:cNvPr id="40" name="차트 39">
            <a:extLst>
              <a:ext uri="{FF2B5EF4-FFF2-40B4-BE49-F238E27FC236}">
                <a16:creationId xmlns:a16="http://schemas.microsoft.com/office/drawing/2014/main" id="{C6595CE4-7573-4D44-93FB-38C6A83AC6C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03854102"/>
              </p:ext>
            </p:extLst>
          </p:nvPr>
        </p:nvGraphicFramePr>
        <p:xfrm>
          <a:off x="3485071" y="2512515"/>
          <a:ext cx="5623759" cy="26527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1" name="TextBox 40">
            <a:extLst>
              <a:ext uri="{FF2B5EF4-FFF2-40B4-BE49-F238E27FC236}">
                <a16:creationId xmlns:a16="http://schemas.microsoft.com/office/drawing/2014/main" id="{5A6B4F84-B0B7-4658-9CE1-EE5E862D2AC2}"/>
              </a:ext>
            </a:extLst>
          </p:cNvPr>
          <p:cNvSpPr txBox="1"/>
          <p:nvPr/>
        </p:nvSpPr>
        <p:spPr>
          <a:xfrm>
            <a:off x="6394198" y="2485465"/>
            <a:ext cx="227498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(Base: </a:t>
            </a:r>
            <a:r>
              <a:rPr lang="ko-KR" altLang="en-US" sz="9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전체</a:t>
            </a:r>
            <a:r>
              <a:rPr lang="en-US" altLang="ko-KR" sz="9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9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상위 </a:t>
            </a:r>
            <a:r>
              <a:rPr lang="en-US" altLang="ko-KR" sz="9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5</a:t>
            </a:r>
            <a:r>
              <a:rPr lang="ko-KR" altLang="en-US" sz="9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순위</a:t>
            </a:r>
            <a:r>
              <a:rPr lang="en-US" altLang="ko-KR" sz="9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9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단위</a:t>
            </a:r>
            <a:r>
              <a:rPr lang="en-US" altLang="ko-KR" sz="9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: </a:t>
            </a:r>
            <a:r>
              <a:rPr lang="ko-KR" altLang="en-US" sz="9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복수응답</a:t>
            </a:r>
            <a:r>
              <a:rPr lang="en-US" altLang="ko-KR" sz="9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%)</a:t>
            </a:r>
            <a:endParaRPr lang="ko-KR" altLang="en-US" sz="9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DDA6AEB-BF6A-4585-9B0E-513A311B9AA1}"/>
              </a:ext>
            </a:extLst>
          </p:cNvPr>
          <p:cNvSpPr txBox="1"/>
          <p:nvPr/>
        </p:nvSpPr>
        <p:spPr>
          <a:xfrm>
            <a:off x="5340151" y="2128511"/>
            <a:ext cx="18373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제주 여행 주요 활동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334391E-78BF-458B-B43D-AEABAAE179B2}"/>
              </a:ext>
            </a:extLst>
          </p:cNvPr>
          <p:cNvSpPr/>
          <p:nvPr/>
        </p:nvSpPr>
        <p:spPr>
          <a:xfrm>
            <a:off x="7064668" y="6627168"/>
            <a:ext cx="5127332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900" dirty="0">
                <a:solidFill>
                  <a:srgbClr val="000000"/>
                </a:solidFill>
                <a:latin typeface="Gill Sans"/>
              </a:rPr>
              <a:t>데이터</a:t>
            </a:r>
            <a:r>
              <a:rPr lang="en-US" altLang="ko-KR" sz="900" dirty="0">
                <a:solidFill>
                  <a:srgbClr val="000000"/>
                </a:solidFill>
                <a:latin typeface="Gill Sans"/>
              </a:rPr>
              <a:t>R&amp;D</a:t>
            </a:r>
            <a:r>
              <a:rPr lang="ko-KR" altLang="en-US" sz="900" dirty="0">
                <a:solidFill>
                  <a:srgbClr val="000000"/>
                </a:solidFill>
                <a:latin typeface="Gill Sans"/>
              </a:rPr>
              <a:t>그룹</a:t>
            </a:r>
            <a:r>
              <a:rPr lang="en-US" altLang="ko-KR" sz="900" dirty="0">
                <a:solidFill>
                  <a:srgbClr val="000000"/>
                </a:solidFill>
                <a:latin typeface="Gill Sans"/>
              </a:rPr>
              <a:t>, "</a:t>
            </a:r>
            <a:r>
              <a:rPr lang="ko-KR" altLang="en-US" sz="900" i="1" dirty="0">
                <a:solidFill>
                  <a:srgbClr val="000000"/>
                </a:solidFill>
                <a:latin typeface="Gill Sans"/>
              </a:rPr>
              <a:t>제주특별자치도 방문관광객 실태조사 정량조사 결과보고서</a:t>
            </a:r>
            <a:r>
              <a:rPr lang="en-US" altLang="ko-KR" sz="900" dirty="0">
                <a:solidFill>
                  <a:srgbClr val="000000"/>
                </a:solidFill>
                <a:latin typeface="Gill Sans"/>
              </a:rPr>
              <a:t>",(2021): 142, </a:t>
            </a:r>
            <a:r>
              <a:rPr lang="en-US" altLang="ko-KR" sz="900" dirty="0" smtClean="0">
                <a:solidFill>
                  <a:srgbClr val="000000"/>
                </a:solidFill>
                <a:latin typeface="Gill Sans"/>
              </a:rPr>
              <a:t>121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6102718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4EF2F085-FE68-45DF-A655-79DC8445B4C1}"/>
              </a:ext>
            </a:extLst>
          </p:cNvPr>
          <p:cNvSpPr/>
          <p:nvPr/>
        </p:nvSpPr>
        <p:spPr>
          <a:xfrm>
            <a:off x="696687" y="1"/>
            <a:ext cx="406400" cy="1141513"/>
          </a:xfrm>
          <a:prstGeom prst="rect">
            <a:avLst/>
          </a:prstGeom>
          <a:solidFill>
            <a:srgbClr val="FF98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5CD415-264E-43D6-8785-810173183FEB}"/>
              </a:ext>
            </a:extLst>
          </p:cNvPr>
          <p:cNvSpPr txBox="1"/>
          <p:nvPr/>
        </p:nvSpPr>
        <p:spPr>
          <a:xfrm>
            <a:off x="1103087" y="511315"/>
            <a:ext cx="63343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분석 목적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608A7B-2923-4B73-B6BD-E934F73686E8}"/>
              </a:ext>
            </a:extLst>
          </p:cNvPr>
          <p:cNvSpPr txBox="1"/>
          <p:nvPr/>
        </p:nvSpPr>
        <p:spPr>
          <a:xfrm>
            <a:off x="1103087" y="271047"/>
            <a:ext cx="63343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68514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01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분석 개요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C0F2CC-C563-4983-B1A3-6FEA9E66F30D}"/>
              </a:ext>
            </a:extLst>
          </p:cNvPr>
          <p:cNvSpPr txBox="1"/>
          <p:nvPr/>
        </p:nvSpPr>
        <p:spPr>
          <a:xfrm>
            <a:off x="618673" y="683568"/>
            <a:ext cx="562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2.</a:t>
            </a:r>
            <a:endParaRPr lang="ko-KR" altLang="en-US" sz="2400" b="1" dirty="0">
              <a:solidFill>
                <a:schemeClr val="bg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EDD5B72-FD5D-4755-AFB0-49FB350EA81C}"/>
              </a:ext>
            </a:extLst>
          </p:cNvPr>
          <p:cNvSpPr/>
          <p:nvPr/>
        </p:nvSpPr>
        <p:spPr>
          <a:xfrm>
            <a:off x="1181101" y="1828800"/>
            <a:ext cx="982979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ko-KR" altLang="en-US" sz="1600" dirty="0" smtClean="0"/>
              <a:t>가</a:t>
            </a:r>
            <a:r>
              <a:rPr lang="en-US" altLang="ko-KR" sz="1600" dirty="0" smtClean="0"/>
              <a:t>. </a:t>
            </a:r>
            <a:r>
              <a:rPr lang="ko-KR" altLang="en-US" sz="1600" dirty="0" smtClean="0"/>
              <a:t>명절 등 연휴에 사람들은 여행을 많이 가고있다</a:t>
            </a:r>
            <a:r>
              <a:rPr lang="en-US" altLang="ko-KR" sz="1600" dirty="0" smtClean="0"/>
              <a:t>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ko-KR" altLang="en-US" sz="1600" dirty="0" smtClean="0"/>
              <a:t>나</a:t>
            </a:r>
            <a:r>
              <a:rPr lang="en-US" altLang="ko-KR" sz="1600" dirty="0" smtClean="0"/>
              <a:t>. </a:t>
            </a:r>
            <a:r>
              <a:rPr lang="ko-KR" altLang="en-US" sz="1600" dirty="0" err="1" smtClean="0"/>
              <a:t>항공운행</a:t>
            </a:r>
            <a:r>
              <a:rPr lang="ko-KR" altLang="en-US" sz="1600" dirty="0" smtClean="0"/>
              <a:t> 중 저렴한 곳은 제주도를 비롯한 동남아 지역이다</a:t>
            </a:r>
            <a:r>
              <a:rPr lang="en-US" altLang="ko-KR" sz="1600" dirty="0" smtClean="0"/>
              <a:t>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ko-KR" altLang="en-US" sz="1600" dirty="0" smtClean="0"/>
              <a:t>다</a:t>
            </a:r>
            <a:r>
              <a:rPr lang="en-US" altLang="ko-KR" sz="1600" dirty="0" smtClean="0"/>
              <a:t>. </a:t>
            </a:r>
            <a:r>
              <a:rPr lang="ko-KR" altLang="en-US" sz="1600" dirty="0" err="1" smtClean="0"/>
              <a:t>국내지역인</a:t>
            </a:r>
            <a:r>
              <a:rPr lang="ko-KR" altLang="en-US" sz="1600" dirty="0" smtClean="0"/>
              <a:t> 제주도를 중심으로 조사해보자</a:t>
            </a:r>
            <a:endParaRPr lang="en-US" altLang="ko-KR" sz="1600" dirty="0" smtClean="0"/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ko-KR" altLang="en-US" sz="1600" dirty="0" smtClean="0"/>
              <a:t>라</a:t>
            </a:r>
            <a:r>
              <a:rPr lang="en-US" altLang="ko-KR" sz="1600" dirty="0" smtClean="0"/>
              <a:t>. </a:t>
            </a:r>
            <a:r>
              <a:rPr lang="ko-KR" altLang="en-US" sz="1600" dirty="0" smtClean="0"/>
              <a:t>코로나</a:t>
            </a:r>
            <a:r>
              <a:rPr lang="en-US" altLang="ko-KR" sz="1600" dirty="0" smtClean="0"/>
              <a:t>19</a:t>
            </a:r>
            <a:r>
              <a:rPr lang="ko-KR" altLang="en-US" sz="1600" dirty="0" smtClean="0"/>
              <a:t>의 영향으로 제주도 오는 인원수에 변동이 있었을 것이다</a:t>
            </a:r>
            <a:r>
              <a:rPr lang="en-US" altLang="ko-KR" sz="1600" dirty="0" smtClean="0"/>
              <a:t>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ko-KR" altLang="en-US" sz="1600" dirty="0" smtClean="0"/>
              <a:t>마</a:t>
            </a:r>
            <a:r>
              <a:rPr lang="en-US" altLang="ko-KR" sz="1600" dirty="0" smtClean="0"/>
              <a:t>. </a:t>
            </a:r>
            <a:r>
              <a:rPr lang="ko-KR" altLang="en-US" sz="1600" dirty="0" smtClean="0"/>
              <a:t>제주 여행의 주요 활동인 </a:t>
            </a:r>
            <a:r>
              <a:rPr lang="ko-KR" altLang="en-US" sz="1600" dirty="0" err="1" smtClean="0"/>
              <a:t>맛집탐방을</a:t>
            </a:r>
            <a:r>
              <a:rPr lang="ko-KR" altLang="en-US" sz="1600" dirty="0" smtClean="0"/>
              <a:t> 주로 </a:t>
            </a:r>
            <a:r>
              <a:rPr lang="ko-KR" altLang="en-US" sz="1600" dirty="0" err="1" smtClean="0"/>
              <a:t>어느지역에서</a:t>
            </a:r>
            <a:r>
              <a:rPr lang="ko-KR" altLang="en-US" sz="1600" dirty="0" smtClean="0"/>
              <a:t> 시행하는지 확인해보자</a:t>
            </a:r>
            <a:endParaRPr lang="en-US" altLang="ko-KR" sz="1600" dirty="0" smtClean="0"/>
          </a:p>
        </p:txBody>
      </p:sp>
    </p:spTree>
    <p:extLst>
      <p:ext uri="{BB962C8B-B14F-4D97-AF65-F5344CB8AC3E}">
        <p14:creationId xmlns:p14="http://schemas.microsoft.com/office/powerpoint/2010/main" val="40962557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4EF2F085-FE68-45DF-A655-79DC8445B4C1}"/>
              </a:ext>
            </a:extLst>
          </p:cNvPr>
          <p:cNvSpPr/>
          <p:nvPr/>
        </p:nvSpPr>
        <p:spPr>
          <a:xfrm>
            <a:off x="696687" y="1"/>
            <a:ext cx="406400" cy="1141513"/>
          </a:xfrm>
          <a:prstGeom prst="rect">
            <a:avLst/>
          </a:prstGeom>
          <a:solidFill>
            <a:srgbClr val="FF98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68514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5CD415-264E-43D6-8785-810173183FEB}"/>
              </a:ext>
            </a:extLst>
          </p:cNvPr>
          <p:cNvSpPr txBox="1"/>
          <p:nvPr/>
        </p:nvSpPr>
        <p:spPr>
          <a:xfrm>
            <a:off x="1103087" y="511315"/>
            <a:ext cx="63343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분석 범위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608A7B-2923-4B73-B6BD-E934F73686E8}"/>
              </a:ext>
            </a:extLst>
          </p:cNvPr>
          <p:cNvSpPr txBox="1"/>
          <p:nvPr/>
        </p:nvSpPr>
        <p:spPr>
          <a:xfrm>
            <a:off x="1103087" y="271047"/>
            <a:ext cx="63343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68514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01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분석 개요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C0F2CC-C563-4983-B1A3-6FEA9E66F30D}"/>
              </a:ext>
            </a:extLst>
          </p:cNvPr>
          <p:cNvSpPr txBox="1"/>
          <p:nvPr/>
        </p:nvSpPr>
        <p:spPr>
          <a:xfrm>
            <a:off x="618673" y="683568"/>
            <a:ext cx="562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3.</a:t>
            </a:r>
            <a:endParaRPr lang="ko-KR" altLang="en-US" sz="2400" b="1" dirty="0">
              <a:solidFill>
                <a:schemeClr val="bg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0B1D22D-6679-4178-8ECA-DBD04A43EAD3}"/>
              </a:ext>
            </a:extLst>
          </p:cNvPr>
          <p:cNvSpPr/>
          <p:nvPr/>
        </p:nvSpPr>
        <p:spPr>
          <a:xfrm>
            <a:off x="1181101" y="1679139"/>
            <a:ext cx="8760068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모집단</a:t>
            </a:r>
            <a:endParaRPr lang="ko-KR" altLang="en-US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ko-KR" altLang="en-US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  </a:t>
            </a:r>
            <a:r>
              <a:rPr lang="en-US" altLang="ko-KR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- </a:t>
            </a:r>
            <a:r>
              <a:rPr lang="ko-KR" altLang="en-US" dirty="0" smtClean="0"/>
              <a:t>제주도에 </a:t>
            </a:r>
            <a:r>
              <a:rPr lang="ko-KR" altLang="en-US" dirty="0"/>
              <a:t>방문한 인원</a:t>
            </a:r>
            <a:endParaRPr lang="en-US" altLang="ko-KR" dirty="0" smtClean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/>
            </a:r>
            <a:b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r>
              <a:rPr lang="ko-KR" altLang="en-US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표본집단</a:t>
            </a:r>
            <a:endParaRPr lang="ko-KR" altLang="en-US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ko-KR" altLang="en-US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 </a:t>
            </a:r>
            <a:r>
              <a:rPr lang="en-US" altLang="ko-KR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- 3</a:t>
            </a:r>
            <a:r>
              <a:rPr lang="ko-KR" altLang="en-US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개년</a:t>
            </a:r>
            <a:r>
              <a:rPr lang="en-US" altLang="ko-KR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(2019~2021)</a:t>
            </a:r>
            <a:r>
              <a:rPr lang="ko-KR" altLang="en-US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dirty="0"/>
              <a:t>동안 </a:t>
            </a:r>
            <a:r>
              <a:rPr lang="ko-KR" altLang="en-US" dirty="0" smtClean="0"/>
              <a:t>관광지를 방문하거나 숙박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음식점</a:t>
            </a:r>
            <a:r>
              <a:rPr lang="en-US" altLang="ko-KR" dirty="0" smtClean="0"/>
              <a:t>, </a:t>
            </a:r>
            <a:r>
              <a:rPr lang="ko-KR" altLang="en-US" dirty="0" smtClean="0"/>
              <a:t>카페에 방문한 인원</a:t>
            </a:r>
            <a:r>
              <a:rPr lang="ko-KR" altLang="en-US" dirty="0"/>
              <a:t/>
            </a:r>
            <a:br>
              <a:rPr lang="ko-KR" altLang="en-US" dirty="0"/>
            </a:br>
            <a:endParaRPr lang="en-US" altLang="ko-KR" dirty="0" smtClean="0"/>
          </a:p>
          <a:p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/>
            </a:r>
            <a:b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endParaRPr lang="ko-KR" altLang="en-US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/>
            </a:r>
            <a:b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endParaRPr lang="ko-KR" altLang="en-US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91117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직사각형 56">
            <a:extLst>
              <a:ext uri="{FF2B5EF4-FFF2-40B4-BE49-F238E27FC236}">
                <a16:creationId xmlns:a16="http://schemas.microsoft.com/office/drawing/2014/main" id="{3DEAEFFE-DAC7-4F13-8C7D-60F2883246F5}"/>
              </a:ext>
            </a:extLst>
          </p:cNvPr>
          <p:cNvSpPr/>
          <p:nvPr/>
        </p:nvSpPr>
        <p:spPr>
          <a:xfrm>
            <a:off x="0" y="0"/>
            <a:ext cx="12192000" cy="6860351"/>
          </a:xfrm>
          <a:prstGeom prst="rect">
            <a:avLst/>
          </a:prstGeom>
          <a:solidFill>
            <a:srgbClr val="FF98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2FFEF3E-53DD-4232-9E03-F51F9B67E6D0}"/>
              </a:ext>
            </a:extLst>
          </p:cNvPr>
          <p:cNvSpPr txBox="1"/>
          <p:nvPr/>
        </p:nvSpPr>
        <p:spPr>
          <a:xfrm>
            <a:off x="5857653" y="3920541"/>
            <a:ext cx="63343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문헌 조사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AE6B74F-F8EF-4CB4-A0CA-99CA30318703}"/>
              </a:ext>
            </a:extLst>
          </p:cNvPr>
          <p:cNvSpPr txBox="1"/>
          <p:nvPr/>
        </p:nvSpPr>
        <p:spPr>
          <a:xfrm>
            <a:off x="5723964" y="827393"/>
            <a:ext cx="3300862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99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02</a:t>
            </a:r>
            <a:endParaRPr lang="ko-KR" altLang="en-US" sz="19900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63A68C2F-DE46-42CA-A399-BEE70614FB98}"/>
              </a:ext>
            </a:extLst>
          </p:cNvPr>
          <p:cNvSpPr/>
          <p:nvPr/>
        </p:nvSpPr>
        <p:spPr>
          <a:xfrm>
            <a:off x="5857653" y="4809496"/>
            <a:ext cx="6334347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75234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4EF2F085-FE68-45DF-A655-79DC8445B4C1}"/>
              </a:ext>
            </a:extLst>
          </p:cNvPr>
          <p:cNvSpPr/>
          <p:nvPr/>
        </p:nvSpPr>
        <p:spPr>
          <a:xfrm>
            <a:off x="696687" y="1"/>
            <a:ext cx="406400" cy="1141513"/>
          </a:xfrm>
          <a:prstGeom prst="rect">
            <a:avLst/>
          </a:prstGeom>
          <a:solidFill>
            <a:srgbClr val="FF98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5CD415-264E-43D6-8785-810173183FEB}"/>
              </a:ext>
            </a:extLst>
          </p:cNvPr>
          <p:cNvSpPr txBox="1"/>
          <p:nvPr/>
        </p:nvSpPr>
        <p:spPr>
          <a:xfrm>
            <a:off x="1103087" y="511315"/>
            <a:ext cx="63343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문헌 조사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608A7B-2923-4B73-B6BD-E934F73686E8}"/>
              </a:ext>
            </a:extLst>
          </p:cNvPr>
          <p:cNvSpPr txBox="1"/>
          <p:nvPr/>
        </p:nvSpPr>
        <p:spPr>
          <a:xfrm>
            <a:off x="1103087" y="271047"/>
            <a:ext cx="63343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68514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02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문헌 조사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C0F2CC-C563-4983-B1A3-6FEA9E66F30D}"/>
              </a:ext>
            </a:extLst>
          </p:cNvPr>
          <p:cNvSpPr txBox="1"/>
          <p:nvPr/>
        </p:nvSpPr>
        <p:spPr>
          <a:xfrm>
            <a:off x="618673" y="683568"/>
            <a:ext cx="562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1.</a:t>
            </a:r>
            <a:endParaRPr lang="ko-KR" altLang="en-US" sz="2400" b="1" dirty="0">
              <a:solidFill>
                <a:schemeClr val="bg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2050" name="Picture 2" descr="https://lh7-us.googleusercontent.com/hvjgkMSLyYLhfnICQhClMZGbPOP3-x1iMYuwCmXL7Gj8ii4dtRg3stnl6EO0pT3dsm9Geo4IMQ4dDZwTlj6JTxUjql8xXUP2SMQ62W-3E79GiGz8ROyCouvvIyZHdH9oCCsbCE5y=s2048">
            <a:extLst>
              <a:ext uri="{FF2B5EF4-FFF2-40B4-BE49-F238E27FC236}">
                <a16:creationId xmlns:a16="http://schemas.microsoft.com/office/drawing/2014/main" id="{85EF5FA3-0565-4D18-A236-1014857C6F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6731" y="1623655"/>
            <a:ext cx="7639794" cy="4070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C2A16AFC-6FEF-49E1-BEFB-20CA29B19E9F}"/>
              </a:ext>
            </a:extLst>
          </p:cNvPr>
          <p:cNvSpPr/>
          <p:nvPr/>
        </p:nvSpPr>
        <p:spPr>
          <a:xfrm>
            <a:off x="7437434" y="6627168"/>
            <a:ext cx="475456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900" dirty="0">
                <a:solidFill>
                  <a:srgbClr val="000000"/>
                </a:solidFill>
                <a:latin typeface="Gill Sans"/>
              </a:rPr>
              <a:t>UNWTO(2024, January 18. ) </a:t>
            </a:r>
            <a:r>
              <a:rPr lang="en-US" altLang="ko-KR" sz="900" i="1" dirty="0">
                <a:solidFill>
                  <a:srgbClr val="000000"/>
                </a:solidFill>
                <a:latin typeface="Gill Sans"/>
              </a:rPr>
              <a:t>The UNWTO Tourism Data Dashboard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35354016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1367</TotalTime>
  <Words>2409</Words>
  <Application>Microsoft Office PowerPoint</Application>
  <PresentationFormat>와이드스크린</PresentationFormat>
  <Paragraphs>633</Paragraphs>
  <Slides>45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45</vt:i4>
      </vt:variant>
    </vt:vector>
  </HeadingPairs>
  <TitlesOfParts>
    <vt:vector size="51" baseType="lpstr">
      <vt:lpstr>Gill Sans</vt:lpstr>
      <vt:lpstr>Noto Sans KR</vt:lpstr>
      <vt:lpstr>Malgun Gothic</vt:lpstr>
      <vt:lpstr>Malgun Gothic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kimjh</dc:creator>
  <cp:lastModifiedBy>hyk</cp:lastModifiedBy>
  <cp:revision>80</cp:revision>
  <dcterms:created xsi:type="dcterms:W3CDTF">2024-01-16T01:49:49Z</dcterms:created>
  <dcterms:modified xsi:type="dcterms:W3CDTF">2024-01-25T06:25:57Z</dcterms:modified>
</cp:coreProperties>
</file>